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2"/>
  </p:sldMasterIdLst>
  <p:notesMasterIdLst>
    <p:notesMasterId r:id="rId23"/>
  </p:notesMasterIdLst>
  <p:handoutMasterIdLst>
    <p:handoutMasterId r:id="rId24"/>
  </p:handoutMasterIdLst>
  <p:sldIdLst>
    <p:sldId id="269" r:id="rId3"/>
    <p:sldId id="268" r:id="rId4"/>
    <p:sldId id="266" r:id="rId5"/>
    <p:sldId id="271" r:id="rId6"/>
    <p:sldId id="272" r:id="rId7"/>
    <p:sldId id="285" r:id="rId8"/>
    <p:sldId id="277" r:id="rId9"/>
    <p:sldId id="284" r:id="rId10"/>
    <p:sldId id="280" r:id="rId11"/>
    <p:sldId id="281" r:id="rId12"/>
    <p:sldId id="282" r:id="rId13"/>
    <p:sldId id="286" r:id="rId14"/>
    <p:sldId id="283" r:id="rId15"/>
    <p:sldId id="278" r:id="rId16"/>
    <p:sldId id="279" r:id="rId17"/>
    <p:sldId id="275" r:id="rId18"/>
    <p:sldId id="276" r:id="rId19"/>
    <p:sldId id="273" r:id="rId20"/>
    <p:sldId id="274" r:id="rId21"/>
    <p:sldId id="270" r:id="rId22"/>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800000"/>
    <a:srgbClr val="F6EBD4"/>
    <a:srgbClr val="FFCC00"/>
    <a:srgbClr val="5E1D10"/>
    <a:srgbClr val="4D4D4D"/>
    <a:srgbClr val="B0AC00"/>
    <a:srgbClr val="D5E1E7"/>
    <a:srgbClr val="FFCC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1" autoAdjust="0"/>
    <p:restoredTop sz="82381" autoAdjust="0"/>
  </p:normalViewPr>
  <p:slideViewPr>
    <p:cSldViewPr>
      <p:cViewPr varScale="1">
        <p:scale>
          <a:sx n="83" d="100"/>
          <a:sy n="83" d="100"/>
        </p:scale>
        <p:origin x="-618"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6" d="100"/>
          <a:sy n="66" d="100"/>
        </p:scale>
        <p:origin x="0" y="0"/>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vl1pPr>
          </a:lstStyle>
          <a:p>
            <a:endParaRPr lang="en-US"/>
          </a:p>
        </p:txBody>
      </p:sp>
      <p:sp>
        <p:nvSpPr>
          <p:cNvPr id="27651" name="Rectangle 3"/>
          <p:cNvSpPr>
            <a:spLocks noGrp="1" noChangeArrowheads="1"/>
          </p:cNvSpPr>
          <p:nvPr>
            <p:ph type="dt" sz="quarter"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vl1pPr>
          </a:lstStyle>
          <a:p>
            <a:endParaRPr lang="en-US"/>
          </a:p>
        </p:txBody>
      </p:sp>
      <p:sp>
        <p:nvSpPr>
          <p:cNvPr id="27652" name="Rectangle 4"/>
          <p:cNvSpPr>
            <a:spLocks noGrp="1" noChangeArrowheads="1"/>
          </p:cNvSpPr>
          <p:nvPr>
            <p:ph type="ftr" sz="quarter" idx="2"/>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vl1pPr>
          </a:lstStyle>
          <a:p>
            <a:endParaRPr lang="en-US"/>
          </a:p>
        </p:txBody>
      </p:sp>
      <p:sp>
        <p:nvSpPr>
          <p:cNvPr id="27653" name="Rectangle 5"/>
          <p:cNvSpPr>
            <a:spLocks noGrp="1" noChangeArrowheads="1"/>
          </p:cNvSpPr>
          <p:nvPr>
            <p:ph type="sldNum" sz="quarter" idx="3"/>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vl1pPr>
          </a:lstStyle>
          <a:p>
            <a:fld id="{009B00C1-26B5-40B9-8E95-875F1C4900CB}" type="slidenum">
              <a:rPr lang="en-US"/>
              <a:pPr/>
              <a:t>‹#›</a:t>
            </a:fld>
            <a:endParaRPr lang="en-US"/>
          </a:p>
        </p:txBody>
      </p:sp>
    </p:spTree>
    <p:extLst>
      <p:ext uri="{BB962C8B-B14F-4D97-AF65-F5344CB8AC3E}">
        <p14:creationId xmlns="" xmlns:p14="http://schemas.microsoft.com/office/powerpoint/2010/main" val="621100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DE67E7D-CD10-470C-AD7E-EAB00E5B477F}" type="datetimeFigureOut">
              <a:rPr lang="en-US" smtClean="0"/>
              <a:pPr/>
              <a:t>9/25/2013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78A4F91-F15E-481F-BF91-9865454526D3}" type="slidenum">
              <a:rPr lang="en-US" smtClean="0"/>
              <a:pPr/>
              <a:t>‹#›</a:t>
            </a:fld>
            <a:endParaRPr lang="en-US"/>
          </a:p>
        </p:txBody>
      </p:sp>
    </p:spTree>
    <p:extLst>
      <p:ext uri="{BB962C8B-B14F-4D97-AF65-F5344CB8AC3E}">
        <p14:creationId xmlns="" xmlns:p14="http://schemas.microsoft.com/office/powerpoint/2010/main" val="1141306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Space will always be an opportunity and a challenge in libraries.  Often, there is a limited amount of it, which can leave librarians frustrated when they work to add to their services. We will discuss how the Fayetteville Free Library has reimagined existing space that was either used minimally or for specific programming and how that space was changed into one of the most used and appreciated spaces in our library today. </a:t>
            </a:r>
            <a:endParaRPr lang="en-US" dirty="0"/>
          </a:p>
        </p:txBody>
      </p:sp>
      <p:sp>
        <p:nvSpPr>
          <p:cNvPr id="4" name="Slide Number Placeholder 3"/>
          <p:cNvSpPr>
            <a:spLocks noGrp="1"/>
          </p:cNvSpPr>
          <p:nvPr>
            <p:ph type="sldNum" sz="quarter" idx="10"/>
          </p:nvPr>
        </p:nvSpPr>
        <p:spPr/>
        <p:txBody>
          <a:bodyPr/>
          <a:lstStyle/>
          <a:p>
            <a:fld id="{A78A4F91-F15E-481F-BF91-9865454526D3}"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the FFL we are committed to continuous</a:t>
            </a:r>
            <a:r>
              <a:rPr lang="en-US" baseline="0" dirty="0" smtClean="0"/>
              <a:t> improvement through assessment. Every day we challenge our assumptions by asking ourselves, “what can we do better?, “what’s next?” and most importantly “What should we STOP doing?” This assessment is done, as a team, within our collections, programs and services and our spaces. We need to assess and evolve to provide the best access to library services for our patrons. </a:t>
            </a:r>
            <a:endParaRPr lang="en-US" dirty="0"/>
          </a:p>
        </p:txBody>
      </p:sp>
      <p:sp>
        <p:nvSpPr>
          <p:cNvPr id="4" name="Slide Number Placeholder 3"/>
          <p:cNvSpPr>
            <a:spLocks noGrp="1"/>
          </p:cNvSpPr>
          <p:nvPr>
            <p:ph type="sldNum" sz="quarter" idx="10"/>
          </p:nvPr>
        </p:nvSpPr>
        <p:spPr/>
        <p:txBody>
          <a:bodyPr/>
          <a:lstStyle/>
          <a:p>
            <a:fld id="{A78A4F91-F15E-481F-BF91-9865454526D3}"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lnSpc>
                <a:spcPct val="90000"/>
              </a:lnSpc>
            </a:pPr>
            <a:r>
              <a:rPr lang="en-US" dirty="0" smtClean="0">
                <a:latin typeface="Arial" pitchFamily="34" charset="0"/>
                <a:ea typeface="ＭＳ Ｐゴシック" pitchFamily="34" charset="-128"/>
              </a:rPr>
              <a:t>In order to be able to </a:t>
            </a:r>
            <a:r>
              <a:rPr lang="en-US" dirty="0" err="1" smtClean="0">
                <a:latin typeface="Arial" pitchFamily="34" charset="0"/>
                <a:ea typeface="ＭＳ Ｐゴシック" pitchFamily="34" charset="-128"/>
              </a:rPr>
              <a:t>reimagine</a:t>
            </a:r>
            <a:r>
              <a:rPr lang="en-US" dirty="0" smtClean="0">
                <a:latin typeface="Arial" pitchFamily="34" charset="0"/>
                <a:ea typeface="ＭＳ Ｐゴシック" pitchFamily="34" charset="-128"/>
              </a:rPr>
              <a:t> space, it is </a:t>
            </a:r>
            <a:r>
              <a:rPr lang="en-US" altLang="ja-JP" dirty="0" smtClean="0">
                <a:latin typeface="Arial" pitchFamily="34" charset="0"/>
                <a:ea typeface="ＭＳ Ｐゴシック" pitchFamily="34" charset="-128"/>
              </a:rPr>
              <a:t>crucial that the library develop a culture of innovation; one where risk tolerance is high and administration support is essential. </a:t>
            </a:r>
            <a:r>
              <a:rPr lang="en-US" dirty="0" smtClean="0">
                <a:latin typeface="Arial" pitchFamily="34" charset="0"/>
                <a:ea typeface="ＭＳ Ｐゴシック" pitchFamily="34" charset="-128"/>
              </a:rPr>
              <a:t>The culture of innovation of the FFL is one of the main reasons we are able to innovate relentlessly, including reimagining our services and repurposing our spaces. Team members at the FFL are expected to bring new ideas to the table, and develop them collaboratively.</a:t>
            </a:r>
          </a:p>
          <a:p>
            <a:pPr eaLnBrk="1" hangingPunct="1">
              <a:lnSpc>
                <a:spcPct val="90000"/>
              </a:lnSpc>
            </a:pPr>
            <a:endParaRPr lang="en-US" dirty="0" smtClean="0">
              <a:latin typeface="Arial" pitchFamily="34" charset="0"/>
              <a:ea typeface="ＭＳ Ｐゴシック" pitchFamily="34" charset="-128"/>
            </a:endParaRPr>
          </a:p>
        </p:txBody>
      </p:sp>
      <p:sp>
        <p:nvSpPr>
          <p:cNvPr id="4" name="Slide Number Placeholder 3"/>
          <p:cNvSpPr>
            <a:spLocks noGrp="1"/>
          </p:cNvSpPr>
          <p:nvPr>
            <p:ph type="sldNum" sz="quarter" idx="10"/>
          </p:nvPr>
        </p:nvSpPr>
        <p:spPr/>
        <p:txBody>
          <a:bodyPr/>
          <a:lstStyle/>
          <a:p>
            <a:fld id="{A78A4F91-F15E-481F-BF91-9865454526D3}"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Ml</a:t>
            </a:r>
          </a:p>
          <a:p>
            <a:r>
              <a:rPr lang="en-US" dirty="0" smtClean="0"/>
              <a:t>The FFL Family Room before was used as the storytime room and had a desk in it used by a team member. The doors were only open when</a:t>
            </a:r>
            <a:r>
              <a:rPr lang="en-US" baseline="0" dirty="0" smtClean="0"/>
              <a:t> people were coming in and out of storytime.  The space was only used for storytimes and community meetings. The space was large and under utilized.  It was also uninviting with its doors constantly closed. </a:t>
            </a:r>
            <a:endParaRPr lang="en-US" dirty="0"/>
          </a:p>
        </p:txBody>
      </p:sp>
      <p:sp>
        <p:nvSpPr>
          <p:cNvPr id="4" name="Slide Number Placeholder 3"/>
          <p:cNvSpPr>
            <a:spLocks noGrp="1"/>
          </p:cNvSpPr>
          <p:nvPr>
            <p:ph type="sldNum" sz="quarter" idx="10"/>
          </p:nvPr>
        </p:nvSpPr>
        <p:spPr/>
        <p:txBody>
          <a:bodyPr/>
          <a:lstStyle/>
          <a:p>
            <a:fld id="{A78A4F91-F15E-481F-BF91-9865454526D3}"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Ml: So,</a:t>
            </a:r>
            <a:r>
              <a:rPr lang="en-US" baseline="0" dirty="0" smtClean="0"/>
              <a:t> the team at the FFL began to think together; “How can we rethink this space” and create a space that is accessible for children during all library hours? We did not want to have the doors closed or that space to be someone’s office. We wanted a space that was inviting, open, accessible, educational and fun for families of all ages. We want to create a room just for families….and through meetings and brainstorming, the FFL Family Room was created. </a:t>
            </a:r>
            <a:endParaRPr lang="en-US" dirty="0"/>
          </a:p>
        </p:txBody>
      </p:sp>
      <p:sp>
        <p:nvSpPr>
          <p:cNvPr id="4" name="Slide Number Placeholder 3"/>
          <p:cNvSpPr>
            <a:spLocks noGrp="1"/>
          </p:cNvSpPr>
          <p:nvPr>
            <p:ph type="sldNum" sz="quarter" idx="10"/>
          </p:nvPr>
        </p:nvSpPr>
        <p:spPr/>
        <p:txBody>
          <a:bodyPr/>
          <a:lstStyle/>
          <a:p>
            <a:fld id="{A78A4F91-F15E-481F-BF91-9865454526D3}"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Ml: </a:t>
            </a:r>
            <a:r>
              <a:rPr lang="en-US" baseline="0" dirty="0" smtClean="0"/>
              <a:t>An open, inviting space with doors that never close. A space with two </a:t>
            </a:r>
            <a:r>
              <a:rPr lang="en-US" baseline="0" dirty="0" err="1" smtClean="0"/>
              <a:t>wii’s</a:t>
            </a:r>
            <a:r>
              <a:rPr lang="en-US" baseline="0" dirty="0" smtClean="0"/>
              <a:t> with appropriate games kids enjoy. A train table for our younger patrons to have access to whenever they are at the library allowing them to play and interact with other children. Puzzles and a TV where patrons can play their favorite movie or listen to their favorite CD, developing early literacy skills through dance and movement. And finally the white wall, where patrons can imagine and create while writing on the wall.</a:t>
            </a:r>
            <a:endParaRPr lang="en-US" dirty="0"/>
          </a:p>
        </p:txBody>
      </p:sp>
      <p:sp>
        <p:nvSpPr>
          <p:cNvPr id="4" name="Slide Number Placeholder 3"/>
          <p:cNvSpPr>
            <a:spLocks noGrp="1"/>
          </p:cNvSpPr>
          <p:nvPr>
            <p:ph type="sldNum" sz="quarter" idx="10"/>
          </p:nvPr>
        </p:nvSpPr>
        <p:spPr/>
        <p:txBody>
          <a:bodyPr/>
          <a:lstStyle/>
          <a:p>
            <a:fld id="{A78A4F91-F15E-481F-BF91-9865454526D3}"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Ml: This space has become</a:t>
            </a:r>
            <a:r>
              <a:rPr lang="en-US" baseline="0" dirty="0" smtClean="0"/>
              <a:t> the perfect place for play and early literacy development at any point during the day; before or after a library program. Kids are in here after school, during the day after storytime, or during a Library After Dark program with a babysitter. Parents are meeting each other while their children are meeting a new friend by using the FFL Family Room as the perfect meeting place. These doors in the FFL Family Room will never close.</a:t>
            </a:r>
            <a:endParaRPr lang="en-US" dirty="0"/>
          </a:p>
        </p:txBody>
      </p:sp>
      <p:sp>
        <p:nvSpPr>
          <p:cNvPr id="4" name="Slide Number Placeholder 3"/>
          <p:cNvSpPr>
            <a:spLocks noGrp="1"/>
          </p:cNvSpPr>
          <p:nvPr>
            <p:ph type="sldNum" sz="quarter" idx="10"/>
          </p:nvPr>
        </p:nvSpPr>
        <p:spPr/>
        <p:txBody>
          <a:bodyPr/>
          <a:lstStyle/>
          <a:p>
            <a:fld id="{A78A4F91-F15E-481F-BF91-9865454526D3}"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Sp</a:t>
            </a:r>
          </a:p>
          <a:p>
            <a:r>
              <a:rPr lang="en-US" dirty="0" smtClean="0"/>
              <a:t>This</a:t>
            </a:r>
            <a:r>
              <a:rPr lang="en-US" baseline="0" dirty="0" smtClean="0"/>
              <a:t> back corner of the children’s room was a under utilized space. There were several table and a few chairs that were seldom used by patrons. The position of the shelving unit that houses our readers also cut off the space and blocked sight lines across the room. In fact, unless they were looking for a specific book, most patrons forgot that this corner existed, all together. </a:t>
            </a:r>
            <a:endParaRPr lang="en-US" dirty="0"/>
          </a:p>
        </p:txBody>
      </p:sp>
      <p:sp>
        <p:nvSpPr>
          <p:cNvPr id="4" name="Slide Number Placeholder 3"/>
          <p:cNvSpPr>
            <a:spLocks noGrp="1"/>
          </p:cNvSpPr>
          <p:nvPr>
            <p:ph type="sldNum" sz="quarter" idx="10"/>
          </p:nvPr>
        </p:nvSpPr>
        <p:spPr/>
        <p:txBody>
          <a:bodyPr/>
          <a:lstStyle/>
          <a:p>
            <a:fld id="{A78A4F91-F15E-481F-BF91-9865454526D3}"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Sp</a:t>
            </a:r>
          </a:p>
          <a:p>
            <a:r>
              <a:rPr lang="en-US" dirty="0" smtClean="0"/>
              <a:t>At the FFL we have a vision of libraries as centers of community creation, and we actively foster a culture of making and innovating. This culture should be encouraged and instilled in patrons of all ages, however, a gap in our services left young children without the space and opportunity to participate in maker culture. This space was the </a:t>
            </a:r>
            <a:r>
              <a:rPr lang="en-US" baseline="0" dirty="0" smtClean="0"/>
              <a:t>perfect opportunity to fill that gap.</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A78A4F91-F15E-481F-BF91-9865454526D3}"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SP</a:t>
            </a:r>
          </a:p>
          <a:p>
            <a:pPr defTabSz="931774">
              <a:defRPr/>
            </a:pPr>
            <a:r>
              <a:rPr lang="en-US" dirty="0" smtClean="0"/>
              <a:t>The </a:t>
            </a:r>
            <a:r>
              <a:rPr lang="en-US" baseline="0" dirty="0" smtClean="0"/>
              <a:t>Little Makers area is </a:t>
            </a:r>
            <a:r>
              <a:rPr lang="en-US" dirty="0" smtClean="0">
                <a:latin typeface="Arial" charset="0"/>
                <a:ea typeface="ＭＳ Ｐゴシック" charset="-128"/>
                <a:cs typeface="ＭＳ Ｐゴシック" charset="0"/>
              </a:rPr>
              <a:t>a free play space with attached programs designed to encourage children to imagine, create, and build. The supplies provided in the space help develop critical thinking, STEAM skills, and </a:t>
            </a:r>
            <a:r>
              <a:rPr lang="en-US" dirty="0" err="1" smtClean="0">
                <a:latin typeface="Arial" charset="0"/>
                <a:ea typeface="ＭＳ Ｐゴシック" charset="-128"/>
                <a:cs typeface="ＭＳ Ｐゴシック" charset="0"/>
              </a:rPr>
              <a:t>transliteracy</a:t>
            </a:r>
            <a:r>
              <a:rPr lang="en-US" dirty="0" smtClean="0">
                <a:latin typeface="Arial" charset="0"/>
                <a:ea typeface="ＭＳ Ｐゴシック" charset="-128"/>
                <a:cs typeface="ＭＳ Ｐゴシック" charset="0"/>
              </a:rPr>
              <a:t> competencies.</a:t>
            </a:r>
            <a:r>
              <a:rPr lang="en-US" baseline="0" dirty="0" smtClean="0"/>
              <a:t> Permanent frames with clothespins and shelves on the wall allow our community’s little makers to display their creations on a rotating basis. </a:t>
            </a:r>
            <a:endParaRPr lang="en-US" dirty="0" smtClean="0"/>
          </a:p>
        </p:txBody>
      </p:sp>
      <p:sp>
        <p:nvSpPr>
          <p:cNvPr id="4" name="Slide Number Placeholder 3"/>
          <p:cNvSpPr>
            <a:spLocks noGrp="1"/>
          </p:cNvSpPr>
          <p:nvPr>
            <p:ph type="sldNum" sz="quarter" idx="10"/>
          </p:nvPr>
        </p:nvSpPr>
        <p:spPr/>
        <p:txBody>
          <a:bodyPr/>
          <a:lstStyle/>
          <a:p>
            <a:fld id="{A78A4F91-F15E-481F-BF91-9865454526D3}"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SP</a:t>
            </a:r>
          </a:p>
          <a:p>
            <a:pPr defTabSz="931774">
              <a:defRPr/>
            </a:pPr>
            <a:r>
              <a:rPr lang="en-US" dirty="0" smtClean="0"/>
              <a:t>The space includes art supplies, and a range of toys that allow children to create. They can drop in and play with Goldie</a:t>
            </a:r>
            <a:r>
              <a:rPr lang="en-US" baseline="0" dirty="0" smtClean="0"/>
              <a:t> </a:t>
            </a:r>
            <a:r>
              <a:rPr lang="en-US" baseline="0" dirty="0" err="1" smtClean="0"/>
              <a:t>blox</a:t>
            </a:r>
            <a:r>
              <a:rPr lang="en-US" baseline="0" dirty="0" smtClean="0"/>
              <a:t>, </a:t>
            </a:r>
            <a:r>
              <a:rPr lang="en-US" baseline="0" dirty="0" err="1" smtClean="0"/>
              <a:t>roominate</a:t>
            </a:r>
            <a:r>
              <a:rPr lang="en-US" baseline="0" dirty="0" smtClean="0"/>
              <a:t> kits, </a:t>
            </a:r>
            <a:r>
              <a:rPr lang="en-US" baseline="0" dirty="0" err="1" smtClean="0"/>
              <a:t>legos</a:t>
            </a:r>
            <a:r>
              <a:rPr lang="en-US" baseline="0" dirty="0" smtClean="0"/>
              <a:t>, and more, learning a host of STEM skills while exploring science, technology, and art. </a:t>
            </a:r>
            <a:r>
              <a:rPr lang="en-US" dirty="0" smtClean="0"/>
              <a:t>This child is using </a:t>
            </a:r>
            <a:r>
              <a:rPr lang="en-US" dirty="0" err="1" smtClean="0"/>
              <a:t>Makey</a:t>
            </a:r>
            <a:r>
              <a:rPr lang="en-US" dirty="0" smtClean="0"/>
              <a:t> </a:t>
            </a:r>
            <a:r>
              <a:rPr lang="en-US" dirty="0" err="1" smtClean="0"/>
              <a:t>Makey</a:t>
            </a:r>
            <a:r>
              <a:rPr lang="en-US" dirty="0" smtClean="0"/>
              <a:t>, which wires external objects to your computer’s keyboard, to play the banana piano. He touches the banana and the computer responds by playing sounds, as if he were touching real keys</a:t>
            </a:r>
            <a:endParaRPr lang="en-US" dirty="0"/>
          </a:p>
        </p:txBody>
      </p:sp>
      <p:sp>
        <p:nvSpPr>
          <p:cNvPr id="4" name="Slide Number Placeholder 3"/>
          <p:cNvSpPr>
            <a:spLocks noGrp="1"/>
          </p:cNvSpPr>
          <p:nvPr>
            <p:ph type="sldNum" sz="quarter" idx="10"/>
          </p:nvPr>
        </p:nvSpPr>
        <p:spPr/>
        <p:txBody>
          <a:bodyPr/>
          <a:lstStyle/>
          <a:p>
            <a:fld id="{A78A4F91-F15E-481F-BF91-9865454526D3}"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Sp</a:t>
            </a:r>
          </a:p>
          <a:p>
            <a:r>
              <a:rPr lang="en-US" dirty="0" smtClean="0"/>
              <a:t>Some examples of programming we’ve done in the space include making galaxy</a:t>
            </a:r>
            <a:r>
              <a:rPr lang="en-US" baseline="0" dirty="0" smtClean="0"/>
              <a:t> </a:t>
            </a:r>
            <a:r>
              <a:rPr lang="en-US" baseline="0" dirty="0" err="1" smtClean="0"/>
              <a:t>playdough</a:t>
            </a:r>
            <a:r>
              <a:rPr lang="en-US" baseline="0" dirty="0" smtClean="0"/>
              <a:t>. </a:t>
            </a:r>
            <a:r>
              <a:rPr lang="en-US" dirty="0" smtClean="0"/>
              <a:t>We made the  </a:t>
            </a:r>
            <a:r>
              <a:rPr lang="en-US" dirty="0" err="1" smtClean="0"/>
              <a:t>playdough</a:t>
            </a:r>
            <a:r>
              <a:rPr lang="en-US" dirty="0" smtClean="0"/>
              <a:t> from natural ingredients, dyed it with food coloring, and rolled it in glitter to add the “stars.” Then we read a few fiction and non-fiction books and learned about the science of stars, in addition to using an educational computer program by NASA to explore outer-space.</a:t>
            </a:r>
          </a:p>
          <a:p>
            <a:endParaRPr lang="en-US" dirty="0"/>
          </a:p>
        </p:txBody>
      </p:sp>
      <p:sp>
        <p:nvSpPr>
          <p:cNvPr id="4" name="Slide Number Placeholder 3"/>
          <p:cNvSpPr>
            <a:spLocks noGrp="1"/>
          </p:cNvSpPr>
          <p:nvPr>
            <p:ph type="sldNum" sz="quarter" idx="10"/>
          </p:nvPr>
        </p:nvSpPr>
        <p:spPr/>
        <p:txBody>
          <a:bodyPr/>
          <a:lstStyle/>
          <a:p>
            <a:fld id="{A78A4F91-F15E-481F-BF91-9865454526D3}"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Ml</a:t>
            </a:r>
          </a:p>
          <a:p>
            <a:r>
              <a:rPr lang="en-US" dirty="0" smtClean="0"/>
              <a:t>Like all of our spaces and </a:t>
            </a:r>
            <a:r>
              <a:rPr lang="en-US" dirty="0" err="1" smtClean="0"/>
              <a:t>makerspaces</a:t>
            </a:r>
            <a:r>
              <a:rPr lang="en-US" dirty="0" smtClean="0"/>
              <a:t>, these are places for free making and for specific services designed to support discovery and learning, and to  build literacy and STEAM skills. The FFL Family Room helps build literacy skills through open play, and the Little Makers Area builds digital literacy and STEAM skills. By putting materials in these spaces we have created a place for hands on discovery and learning at all times. When the library is open these spaces are open and free to use.    </a:t>
            </a:r>
            <a:endParaRPr lang="en-US" dirty="0"/>
          </a:p>
        </p:txBody>
      </p:sp>
      <p:sp>
        <p:nvSpPr>
          <p:cNvPr id="4" name="Slide Number Placeholder 3"/>
          <p:cNvSpPr>
            <a:spLocks noGrp="1"/>
          </p:cNvSpPr>
          <p:nvPr>
            <p:ph type="sldNum" sz="quarter" idx="10"/>
          </p:nvPr>
        </p:nvSpPr>
        <p:spPr/>
        <p:txBody>
          <a:bodyPr/>
          <a:lstStyle/>
          <a:p>
            <a:fld id="{A78A4F91-F15E-481F-BF91-9865454526D3}"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Ml </a:t>
            </a:r>
          </a:p>
          <a:p>
            <a:r>
              <a:rPr lang="en-US" dirty="0" smtClean="0"/>
              <a:t>All of our spaces support  our mission of free and open access to ideas and information and are designed to increase community engagement by allowing the community to drive our library agenda. Through assessment and innovation at the FFL we will continue to provide open and free access to ideas and information and see what our community wants and as a team create spaces and programs that fit these evolving and always changing needs. </a:t>
            </a:r>
            <a:endParaRPr lang="en-US" dirty="0"/>
          </a:p>
        </p:txBody>
      </p:sp>
      <p:sp>
        <p:nvSpPr>
          <p:cNvPr id="4" name="Slide Number Placeholder 3"/>
          <p:cNvSpPr>
            <a:spLocks noGrp="1"/>
          </p:cNvSpPr>
          <p:nvPr>
            <p:ph type="sldNum" sz="quarter" idx="10"/>
          </p:nvPr>
        </p:nvSpPr>
        <p:spPr/>
        <p:txBody>
          <a:bodyPr/>
          <a:lstStyle/>
          <a:p>
            <a:fld id="{A78A4F91-F15E-481F-BF91-9865454526D3}"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Sp</a:t>
            </a:r>
          </a:p>
          <a:p>
            <a:pPr defTabSz="931774">
              <a:defRPr/>
            </a:pPr>
            <a:r>
              <a:rPr lang="en-US" dirty="0" smtClean="0"/>
              <a:t>A</a:t>
            </a:r>
            <a:r>
              <a:rPr lang="en-US" baseline="0" dirty="0" smtClean="0"/>
              <a:t>s we said in the beginning, we are constantly thinking about ways to make the most of our space. This next example is still in the early planning stages. There is hallway in our library that connects the main reading room with the children and teen’s rooms. It is sometimes used for local art shows, but tends not to be the center of the show. This space isn’t suitable for programming or for a drop in service, but that doesn’t mean there isn’t a way we can make it better. </a:t>
            </a:r>
          </a:p>
          <a:p>
            <a:endParaRPr lang="en-US" dirty="0"/>
          </a:p>
        </p:txBody>
      </p:sp>
      <p:sp>
        <p:nvSpPr>
          <p:cNvPr id="4" name="Slide Number Placeholder 3"/>
          <p:cNvSpPr>
            <a:spLocks noGrp="1"/>
          </p:cNvSpPr>
          <p:nvPr>
            <p:ph type="sldNum" sz="quarter" idx="10"/>
          </p:nvPr>
        </p:nvSpPr>
        <p:spPr/>
        <p:txBody>
          <a:bodyPr/>
          <a:lstStyle/>
          <a:p>
            <a:fld id="{A78A4F91-F15E-481F-BF91-9865454526D3}"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Sp</a:t>
            </a:r>
            <a:endParaRPr lang="en-US" baseline="0" dirty="0" smtClean="0"/>
          </a:p>
          <a:p>
            <a:pPr defTabSz="931774">
              <a:defRPr/>
            </a:pPr>
            <a:r>
              <a:rPr lang="en-US" dirty="0" smtClean="0"/>
              <a:t>#</a:t>
            </a:r>
            <a:r>
              <a:rPr lang="en-US" dirty="0" err="1" smtClean="0"/>
              <a:t>FFLMakers</a:t>
            </a:r>
            <a:r>
              <a:rPr lang="en-US" dirty="0" smtClean="0"/>
              <a:t> is a social media campaign that will allow library users to share the things they make and inspire others. We want to turn this hallway into an opportunity to display physical and digital examples of user generated content. Patrons will also be able to “check out” the display area with their library card, to curate any personal collections they might have. The display will change, monthly, and may center around a central theme.</a:t>
            </a:r>
          </a:p>
          <a:p>
            <a:endParaRPr lang="en-US" dirty="0"/>
          </a:p>
        </p:txBody>
      </p:sp>
      <p:sp>
        <p:nvSpPr>
          <p:cNvPr id="4" name="Slide Number Placeholder 3"/>
          <p:cNvSpPr>
            <a:spLocks noGrp="1"/>
          </p:cNvSpPr>
          <p:nvPr>
            <p:ph type="sldNum" sz="quarter" idx="10"/>
          </p:nvPr>
        </p:nvSpPr>
        <p:spPr/>
        <p:txBody>
          <a:bodyPr/>
          <a:lstStyle/>
          <a:p>
            <a:fld id="{A78A4F91-F15E-481F-BF91-9865454526D3}"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Sp</a:t>
            </a:r>
          </a:p>
          <a:p>
            <a:r>
              <a:rPr lang="en-US" dirty="0" smtClean="0"/>
              <a:t>We encourage you to “take a tour</a:t>
            </a:r>
            <a:r>
              <a:rPr lang="en-US" baseline="0" dirty="0" smtClean="0"/>
              <a:t> of your library.” If you don’t already, make time to think critically about the ways your spaces are being used. Is there a corner or a hallway you think is underutilized? Is there a project or idea you want to execute, but just don’t think you have the space to accomplish it? Do an assessment and think again. </a:t>
            </a:r>
            <a:endParaRPr lang="en-US" dirty="0"/>
          </a:p>
        </p:txBody>
      </p:sp>
      <p:sp>
        <p:nvSpPr>
          <p:cNvPr id="4" name="Slide Number Placeholder 3"/>
          <p:cNvSpPr>
            <a:spLocks noGrp="1"/>
          </p:cNvSpPr>
          <p:nvPr>
            <p:ph type="sldNum" sz="quarter" idx="10"/>
          </p:nvPr>
        </p:nvSpPr>
        <p:spPr/>
        <p:txBody>
          <a:bodyPr/>
          <a:lstStyle/>
          <a:p>
            <a:fld id="{A78A4F91-F15E-481F-BF91-9865454526D3}" type="slidenum">
              <a:rPr lang="en-US" smtClean="0"/>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ML</a:t>
            </a:r>
          </a:p>
          <a:p>
            <a:r>
              <a:rPr lang="en-US" dirty="0" smtClean="0"/>
              <a:t>After taking a tour</a:t>
            </a:r>
            <a:r>
              <a:rPr lang="en-US" baseline="0" dirty="0" smtClean="0"/>
              <a:t> of your library, dream big! Talk with other members on your team, brainstorm and come up with big ideas, no matter how unreachable they might seem! Turn these big ideas into a reality and reimagine your spaces!  Innovate relentlessly as we do here at the FFL, take a chance it might flop but it also might impact your library, staff and patrons in a positive way just like the FFL Family Room and Little Makers area did here at the FFL. </a:t>
            </a:r>
            <a:endParaRPr lang="en-US" dirty="0" smtClean="0"/>
          </a:p>
        </p:txBody>
      </p:sp>
      <p:sp>
        <p:nvSpPr>
          <p:cNvPr id="4" name="Slide Number Placeholder 3"/>
          <p:cNvSpPr>
            <a:spLocks noGrp="1"/>
          </p:cNvSpPr>
          <p:nvPr>
            <p:ph type="sldNum" sz="quarter" idx="10"/>
          </p:nvPr>
        </p:nvSpPr>
        <p:spPr/>
        <p:txBody>
          <a:bodyPr/>
          <a:lstStyle/>
          <a:p>
            <a:fld id="{A78A4F91-F15E-481F-BF91-9865454526D3}" type="slidenum">
              <a:rPr lang="en-US" smtClean="0"/>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228600" y="2743200"/>
            <a:ext cx="3657600" cy="1143000"/>
          </a:xfrm>
        </p:spPr>
        <p:txBody>
          <a:bodyPr/>
          <a:lstStyle>
            <a:lvl1pPr>
              <a:defRPr sz="3200">
                <a:solidFill>
                  <a:schemeClr val="accent2">
                    <a:lumMod val="75000"/>
                  </a:schemeClr>
                </a:solidFill>
              </a:defRPr>
            </a:lvl1pPr>
          </a:lstStyle>
          <a:p>
            <a:r>
              <a:rPr lang="en-US" smtClean="0"/>
              <a:t>Click to edit Master title style</a:t>
            </a:r>
            <a:endParaRPr lang="en-US" dirty="0"/>
          </a:p>
        </p:txBody>
      </p:sp>
      <p:sp>
        <p:nvSpPr>
          <p:cNvPr id="16387" name="Rectangle 3"/>
          <p:cNvSpPr>
            <a:spLocks noGrp="1" noChangeArrowheads="1"/>
          </p:cNvSpPr>
          <p:nvPr>
            <p:ph type="subTitle" idx="1"/>
          </p:nvPr>
        </p:nvSpPr>
        <p:spPr>
          <a:xfrm>
            <a:off x="304800" y="5867400"/>
            <a:ext cx="3657600" cy="609600"/>
          </a:xfrm>
        </p:spPr>
        <p:txBody>
          <a:bodyPr/>
          <a:lstStyle>
            <a:lvl1pPr marL="0" indent="0">
              <a:buFontTx/>
              <a:buNone/>
              <a:defRPr sz="1600">
                <a:solidFill>
                  <a:schemeClr val="accent2">
                    <a:lumMod val="50000"/>
                  </a:schemeClr>
                </a:solidFill>
              </a:defRPr>
            </a:lvl1pPr>
          </a:lstStyle>
          <a:p>
            <a:r>
              <a:rPr lang="en-US" smtClean="0"/>
              <a:t>Click to edit Master subtitle style</a:t>
            </a:r>
            <a:endParaRPr lang="en-US" dirty="0"/>
          </a:p>
        </p:txBody>
      </p:sp>
    </p:spTree>
  </p:cSld>
  <p:clrMapOvr>
    <a:masterClrMapping/>
  </p:clrMapOvr>
  <p:transition advClick="0" advTm="20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lang="en-US" sz="2400" dirty="0" smtClean="0">
                <a:solidFill>
                  <a:schemeClr val="bg2">
                    <a:lumMod val="90000"/>
                  </a:schemeClr>
                </a:solidFill>
                <a:latin typeface="+mn-lt"/>
              </a:defRPr>
            </a:lvl1pPr>
            <a:lvl2pPr>
              <a:defRPr sz="2400">
                <a:solidFill>
                  <a:schemeClr val="bg2">
                    <a:lumMod val="90000"/>
                  </a:schemeClr>
                </a:solidFill>
                <a:latin typeface="+mn-lt"/>
              </a:defRPr>
            </a:lvl2pPr>
            <a:lvl3pPr>
              <a:defRPr sz="2000">
                <a:solidFill>
                  <a:schemeClr val="bg2">
                    <a:lumMod val="90000"/>
                  </a:schemeClr>
                </a:solidFill>
                <a:latin typeface="+mn-lt"/>
              </a:defRPr>
            </a:lvl3pPr>
            <a:lvl4pPr>
              <a:defRPr sz="1800">
                <a:solidFill>
                  <a:schemeClr val="bg2">
                    <a:lumMod val="90000"/>
                  </a:schemeClr>
                </a:solidFill>
                <a:latin typeface="+mn-lt"/>
              </a:defRPr>
            </a:lvl4pPr>
            <a:lvl5pPr>
              <a:defRPr sz="1800">
                <a:solidFill>
                  <a:schemeClr val="bg2">
                    <a:lumMod val="90000"/>
                  </a:schemeClr>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advClick="0" advTm="20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2185987"/>
            <a:ext cx="7772400" cy="1362075"/>
          </a:xfrm>
        </p:spPr>
        <p:txBody>
          <a:bodyPr anchor="t"/>
          <a:lstStyle>
            <a:lvl1pPr algn="l">
              <a:defRPr sz="4000" b="1" cap="all">
                <a:solidFill>
                  <a:schemeClr val="accent2">
                    <a:lumMod val="7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85800" y="685800"/>
            <a:ext cx="7772400" cy="1500187"/>
          </a:xfrm>
        </p:spPr>
        <p:txBody>
          <a:bodyPr anchor="b"/>
          <a:lstStyle>
            <a:lvl1pPr marL="0" indent="0">
              <a:buNone/>
              <a:defRPr sz="2000">
                <a:solidFill>
                  <a:schemeClr val="accent1">
                    <a:lumMod val="75000"/>
                  </a:schemeClr>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advClick="0" advTm="20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057400" y="1600200"/>
            <a:ext cx="3352800" cy="4800600"/>
          </a:xfrm>
        </p:spPr>
        <p:txBody>
          <a:bodyPr/>
          <a:lstStyle>
            <a:lvl1pPr>
              <a:defRPr sz="2800">
                <a:solidFill>
                  <a:schemeClr val="bg2">
                    <a:lumMod val="90000"/>
                  </a:schemeClr>
                </a:solidFill>
                <a:latin typeface="+mn-lt"/>
              </a:defRPr>
            </a:lvl1pPr>
            <a:lvl2pPr>
              <a:defRPr sz="2400">
                <a:solidFill>
                  <a:schemeClr val="bg2">
                    <a:lumMod val="90000"/>
                  </a:schemeClr>
                </a:solidFill>
                <a:latin typeface="+mn-lt"/>
              </a:defRPr>
            </a:lvl2pPr>
            <a:lvl3pPr>
              <a:defRPr sz="2000">
                <a:solidFill>
                  <a:schemeClr val="bg2">
                    <a:lumMod val="90000"/>
                  </a:schemeClr>
                </a:solidFill>
                <a:latin typeface="+mn-lt"/>
              </a:defRPr>
            </a:lvl3pPr>
            <a:lvl4pPr>
              <a:defRPr sz="1800">
                <a:solidFill>
                  <a:schemeClr val="bg2">
                    <a:lumMod val="90000"/>
                  </a:schemeClr>
                </a:solidFill>
                <a:latin typeface="+mn-lt"/>
              </a:defRPr>
            </a:lvl4pPr>
            <a:lvl5pPr>
              <a:defRPr sz="1800">
                <a:solidFill>
                  <a:schemeClr val="bg2">
                    <a:lumMod val="90000"/>
                  </a:schemeClr>
                </a:solidFill>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62600" y="1600200"/>
            <a:ext cx="3352800" cy="4800600"/>
          </a:xfrm>
        </p:spPr>
        <p:txBody>
          <a:bodyPr/>
          <a:lstStyle>
            <a:lvl1pPr>
              <a:defRPr sz="2800">
                <a:solidFill>
                  <a:schemeClr val="bg2">
                    <a:lumMod val="90000"/>
                  </a:schemeClr>
                </a:solidFill>
                <a:latin typeface="+mn-lt"/>
              </a:defRPr>
            </a:lvl1pPr>
            <a:lvl2pPr>
              <a:defRPr sz="2400">
                <a:solidFill>
                  <a:schemeClr val="bg2">
                    <a:lumMod val="90000"/>
                  </a:schemeClr>
                </a:solidFill>
                <a:latin typeface="+mn-lt"/>
              </a:defRPr>
            </a:lvl2pPr>
            <a:lvl3pPr>
              <a:defRPr sz="2000">
                <a:solidFill>
                  <a:schemeClr val="bg2">
                    <a:lumMod val="90000"/>
                  </a:schemeClr>
                </a:solidFill>
                <a:latin typeface="+mn-lt"/>
              </a:defRPr>
            </a:lvl3pPr>
            <a:lvl4pPr>
              <a:defRPr sz="1800">
                <a:solidFill>
                  <a:schemeClr val="bg2">
                    <a:lumMod val="90000"/>
                  </a:schemeClr>
                </a:solidFill>
                <a:latin typeface="+mn-lt"/>
              </a:defRPr>
            </a:lvl4pPr>
            <a:lvl5pPr>
              <a:defRPr sz="1800">
                <a:solidFill>
                  <a:schemeClr val="bg2">
                    <a:lumMod val="90000"/>
                  </a:schemeClr>
                </a:solidFill>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advClick="0" advTm="20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solidFill>
                  <a:schemeClr val="accent2">
                    <a:lumMod val="7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solidFill>
                  <a:schemeClr val="accent2">
                    <a:lumMod val="75000"/>
                  </a:schemeClr>
                </a:solidFill>
                <a:latin typeface="+mj-lt"/>
              </a:defRPr>
            </a:lvl1pPr>
            <a:lvl2pPr>
              <a:defRPr sz="2000">
                <a:solidFill>
                  <a:schemeClr val="accent2">
                    <a:lumMod val="75000"/>
                  </a:schemeClr>
                </a:solidFill>
                <a:latin typeface="+mj-lt"/>
              </a:defRPr>
            </a:lvl2pPr>
            <a:lvl3pPr>
              <a:defRPr sz="1800">
                <a:solidFill>
                  <a:schemeClr val="accent2">
                    <a:lumMod val="75000"/>
                  </a:schemeClr>
                </a:solidFill>
                <a:latin typeface="+mj-lt"/>
              </a:defRPr>
            </a:lvl3pPr>
            <a:lvl4pPr>
              <a:defRPr sz="1600">
                <a:solidFill>
                  <a:schemeClr val="accent2">
                    <a:lumMod val="75000"/>
                  </a:schemeClr>
                </a:solidFill>
                <a:latin typeface="+mj-lt"/>
              </a:defRPr>
            </a:lvl4pPr>
            <a:lvl5pPr>
              <a:defRPr sz="1600">
                <a:solidFill>
                  <a:schemeClr val="accent2">
                    <a:lumMod val="75000"/>
                  </a:schemeClr>
                </a:solidFill>
                <a:latin typeface="+mj-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solidFill>
                  <a:schemeClr val="accent2">
                    <a:lumMod val="75000"/>
                  </a:schemeClr>
                </a:solidFill>
                <a:latin typeface="+mn-lt"/>
              </a:defRPr>
            </a:lvl1pPr>
            <a:lvl2pPr>
              <a:defRPr sz="2000">
                <a:solidFill>
                  <a:schemeClr val="accent2">
                    <a:lumMod val="75000"/>
                  </a:schemeClr>
                </a:solidFill>
                <a:latin typeface="+mn-lt"/>
              </a:defRPr>
            </a:lvl2pPr>
            <a:lvl3pPr>
              <a:defRPr sz="1800">
                <a:solidFill>
                  <a:schemeClr val="accent2">
                    <a:lumMod val="75000"/>
                  </a:schemeClr>
                </a:solidFill>
                <a:latin typeface="+mn-lt"/>
              </a:defRPr>
            </a:lvl3pPr>
            <a:lvl4pPr>
              <a:defRPr sz="1600">
                <a:solidFill>
                  <a:schemeClr val="accent2">
                    <a:lumMod val="75000"/>
                  </a:schemeClr>
                </a:solidFill>
                <a:latin typeface="+mn-lt"/>
              </a:defRPr>
            </a:lvl4pPr>
            <a:lvl5pPr>
              <a:defRPr sz="1600">
                <a:solidFill>
                  <a:schemeClr val="accent2">
                    <a:lumMod val="75000"/>
                  </a:schemeClr>
                </a:solidFill>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advClick="0" advTm="20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advClick="0" advTm="20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advClick="0" advTm="20000"/>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advClick="0" advTm="20000"/>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0"/>
            <a:ext cx="1676401" cy="673100"/>
          </a:xfrm>
        </p:spPr>
        <p:txBody>
          <a:bodyPr anchor="b"/>
          <a:lstStyle>
            <a:lvl1pPr algn="l">
              <a:defRPr sz="2000" b="1">
                <a:solidFill>
                  <a:schemeClr val="accent2">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1981200" y="838201"/>
            <a:ext cx="7010400" cy="51054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1" y="1435100"/>
            <a:ext cx="1676400" cy="4691063"/>
          </a:xfrm>
        </p:spPr>
        <p:txBody>
          <a:bodyPr/>
          <a:lstStyle>
            <a:lvl1pPr marL="0" indent="0">
              <a:buNone/>
              <a:defRPr sz="1400">
                <a:solidFill>
                  <a:schemeClr val="accent2">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advClick="0" advTm="20000"/>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19400"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819400" y="838200"/>
            <a:ext cx="5486400" cy="38893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2819400"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advClick="0" advTm="20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0"/>
            <a:ext cx="6858000" cy="838200"/>
          </a:xfrm>
        </p:spPr>
        <p:txBody>
          <a:bodyPr/>
          <a:lstStyle>
            <a:lvl1pPr>
              <a:defRPr>
                <a:solidFill>
                  <a:schemeClr val="tx1"/>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81200" y="1600200"/>
            <a:ext cx="6858000" cy="4419600"/>
          </a:xfrm>
        </p:spPr>
        <p:txBody>
          <a:bodyPr vert="eaVert"/>
          <a:lstStyle>
            <a:lvl1pPr>
              <a:defRPr>
                <a:solidFill>
                  <a:schemeClr val="tx1"/>
                </a:solidFill>
                <a:latin typeface="+mn-lt"/>
              </a:defRPr>
            </a:lvl1pPr>
            <a:lvl2pPr>
              <a:defRPr>
                <a:solidFill>
                  <a:schemeClr val="tx1"/>
                </a:solidFill>
                <a:latin typeface="+mn-lt"/>
              </a:defRPr>
            </a:lvl2pPr>
            <a:lvl3pPr>
              <a:defRPr>
                <a:solidFill>
                  <a:schemeClr val="tx1"/>
                </a:solidFill>
                <a:latin typeface="+mn-lt"/>
              </a:defRPr>
            </a:lvl3pPr>
            <a:lvl4pPr>
              <a:defRPr>
                <a:solidFill>
                  <a:schemeClr val="tx1"/>
                </a:solidFill>
                <a:latin typeface="+mn-lt"/>
              </a:defRPr>
            </a:lvl4pPr>
            <a:lvl5pPr>
              <a:defRPr>
                <a:solidFill>
                  <a:schemeClr val="tx1"/>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advClick="0" advTm="20000"/>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00900" y="838200"/>
            <a:ext cx="1714500" cy="5105400"/>
          </a:xfrm>
        </p:spPr>
        <p:txBody>
          <a:bodyPr vert="eaVert"/>
          <a:lstStyle>
            <a:lvl1pPr>
              <a:defRPr>
                <a:solidFill>
                  <a:schemeClr val="tx1"/>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057400" y="838200"/>
            <a:ext cx="4991100" cy="5105400"/>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advClick="0" advTm="20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2057400" y="685800"/>
            <a:ext cx="685800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Your Topic Goes Here</a:t>
            </a:r>
          </a:p>
        </p:txBody>
      </p:sp>
      <p:sp>
        <p:nvSpPr>
          <p:cNvPr id="10243" name="Rectangle 3"/>
          <p:cNvSpPr>
            <a:spLocks noGrp="1" noChangeArrowheads="1"/>
          </p:cNvSpPr>
          <p:nvPr>
            <p:ph type="body" idx="1"/>
          </p:nvPr>
        </p:nvSpPr>
        <p:spPr bwMode="auto">
          <a:xfrm>
            <a:off x="2057400" y="1600200"/>
            <a:ext cx="6858000" cy="4800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smtClean="0"/>
              <a:t>Your Subtopics Go Here</a:t>
            </a: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61" r:id="rId8"/>
    <p:sldLayoutId id="2147483657" r:id="rId9"/>
    <p:sldLayoutId id="2147483658" r:id="rId10"/>
    <p:sldLayoutId id="2147483659" r:id="rId11"/>
    <p:sldLayoutId id="2147483660" r:id="rId12"/>
  </p:sldLayoutIdLst>
  <p:transition advClick="0" advTm="20000"/>
  <p:txStyles>
    <p:titleStyle>
      <a:lvl1pPr algn="l" rtl="0" eaLnBrk="1" fontAlgn="base" hangingPunct="1">
        <a:spcBef>
          <a:spcPct val="0"/>
        </a:spcBef>
        <a:spcAft>
          <a:spcPct val="0"/>
        </a:spcAft>
        <a:defRPr sz="2800">
          <a:solidFill>
            <a:schemeClr val="bg2"/>
          </a:solidFill>
          <a:latin typeface="+mj-lt"/>
          <a:ea typeface="+mj-ea"/>
          <a:cs typeface="+mj-cs"/>
        </a:defRPr>
      </a:lvl1pPr>
      <a:lvl2pPr algn="l" rtl="0" eaLnBrk="1" fontAlgn="base" hangingPunct="1">
        <a:spcBef>
          <a:spcPct val="0"/>
        </a:spcBef>
        <a:spcAft>
          <a:spcPct val="0"/>
        </a:spcAft>
        <a:defRPr sz="2800">
          <a:solidFill>
            <a:srgbClr val="F6EBD4"/>
          </a:solidFill>
          <a:latin typeface="Georgia" pitchFamily="18" charset="0"/>
        </a:defRPr>
      </a:lvl2pPr>
      <a:lvl3pPr algn="l" rtl="0" eaLnBrk="1" fontAlgn="base" hangingPunct="1">
        <a:spcBef>
          <a:spcPct val="0"/>
        </a:spcBef>
        <a:spcAft>
          <a:spcPct val="0"/>
        </a:spcAft>
        <a:defRPr sz="2800">
          <a:solidFill>
            <a:srgbClr val="F6EBD4"/>
          </a:solidFill>
          <a:latin typeface="Georgia" pitchFamily="18" charset="0"/>
        </a:defRPr>
      </a:lvl3pPr>
      <a:lvl4pPr algn="l" rtl="0" eaLnBrk="1" fontAlgn="base" hangingPunct="1">
        <a:spcBef>
          <a:spcPct val="0"/>
        </a:spcBef>
        <a:spcAft>
          <a:spcPct val="0"/>
        </a:spcAft>
        <a:defRPr sz="2800">
          <a:solidFill>
            <a:srgbClr val="F6EBD4"/>
          </a:solidFill>
          <a:latin typeface="Georgia" pitchFamily="18" charset="0"/>
        </a:defRPr>
      </a:lvl4pPr>
      <a:lvl5pPr algn="l" rtl="0" eaLnBrk="1" fontAlgn="base" hangingPunct="1">
        <a:spcBef>
          <a:spcPct val="0"/>
        </a:spcBef>
        <a:spcAft>
          <a:spcPct val="0"/>
        </a:spcAft>
        <a:defRPr sz="2800">
          <a:solidFill>
            <a:srgbClr val="F6EBD4"/>
          </a:solidFill>
          <a:latin typeface="Georgia" pitchFamily="18" charset="0"/>
        </a:defRPr>
      </a:lvl5pPr>
      <a:lvl6pPr marL="457200" algn="l" rtl="0" eaLnBrk="1" fontAlgn="base" hangingPunct="1">
        <a:spcBef>
          <a:spcPct val="0"/>
        </a:spcBef>
        <a:spcAft>
          <a:spcPct val="0"/>
        </a:spcAft>
        <a:defRPr sz="2800">
          <a:solidFill>
            <a:srgbClr val="F6EBD4"/>
          </a:solidFill>
          <a:latin typeface="Georgia" pitchFamily="18" charset="0"/>
        </a:defRPr>
      </a:lvl6pPr>
      <a:lvl7pPr marL="914400" algn="l" rtl="0" eaLnBrk="1" fontAlgn="base" hangingPunct="1">
        <a:spcBef>
          <a:spcPct val="0"/>
        </a:spcBef>
        <a:spcAft>
          <a:spcPct val="0"/>
        </a:spcAft>
        <a:defRPr sz="2800">
          <a:solidFill>
            <a:srgbClr val="F6EBD4"/>
          </a:solidFill>
          <a:latin typeface="Georgia" pitchFamily="18" charset="0"/>
        </a:defRPr>
      </a:lvl7pPr>
      <a:lvl8pPr marL="1371600" algn="l" rtl="0" eaLnBrk="1" fontAlgn="base" hangingPunct="1">
        <a:spcBef>
          <a:spcPct val="0"/>
        </a:spcBef>
        <a:spcAft>
          <a:spcPct val="0"/>
        </a:spcAft>
        <a:defRPr sz="2800">
          <a:solidFill>
            <a:srgbClr val="F6EBD4"/>
          </a:solidFill>
          <a:latin typeface="Georgia" pitchFamily="18" charset="0"/>
        </a:defRPr>
      </a:lvl8pPr>
      <a:lvl9pPr marL="1828800" algn="l" rtl="0" eaLnBrk="1" fontAlgn="base" hangingPunct="1">
        <a:spcBef>
          <a:spcPct val="0"/>
        </a:spcBef>
        <a:spcAft>
          <a:spcPct val="0"/>
        </a:spcAft>
        <a:defRPr sz="2800">
          <a:solidFill>
            <a:srgbClr val="F6EBD4"/>
          </a:solidFill>
          <a:latin typeface="Georgia" pitchFamily="18" charset="0"/>
        </a:defRPr>
      </a:lvl9pPr>
    </p:titleStyle>
    <p:bodyStyle>
      <a:lvl1pPr marL="342900" indent="-342900" algn="l" rtl="0" eaLnBrk="1" fontAlgn="base" hangingPunct="1">
        <a:spcBef>
          <a:spcPct val="20000"/>
        </a:spcBef>
        <a:spcAft>
          <a:spcPct val="0"/>
        </a:spcAft>
        <a:buChar char="•"/>
        <a:defRPr>
          <a:solidFill>
            <a:schemeClr val="bg2">
              <a:lumMod val="90000"/>
            </a:schemeClr>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Arial" charset="0"/>
        </a:defRPr>
      </a:lvl2pPr>
      <a:lvl3pPr marL="1143000" indent="-228600" algn="l" rtl="0" eaLnBrk="1" fontAlgn="base" hangingPunct="1">
        <a:spcBef>
          <a:spcPct val="20000"/>
        </a:spcBef>
        <a:spcAft>
          <a:spcPct val="0"/>
        </a:spcAft>
        <a:buChar char="•"/>
        <a:defRPr sz="2400">
          <a:solidFill>
            <a:schemeClr val="tx1"/>
          </a:solidFill>
          <a:latin typeface="Arial" charset="0"/>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4"/>
          <p:cNvSpPr>
            <a:spLocks noGrp="1" noChangeArrowheads="1"/>
          </p:cNvSpPr>
          <p:nvPr>
            <p:ph type="ctrTitle"/>
          </p:nvPr>
        </p:nvSpPr>
        <p:spPr>
          <a:xfrm>
            <a:off x="228600" y="1981200"/>
            <a:ext cx="5257800" cy="1143000"/>
          </a:xfrm>
        </p:spPr>
        <p:txBody>
          <a:bodyPr/>
          <a:lstStyle/>
          <a:p>
            <a:r>
              <a:rPr lang="en-US" sz="5000" dirty="0" smtClean="0"/>
              <a:t>Reimaging Space</a:t>
            </a:r>
            <a:endParaRPr lang="en-US" sz="5000" dirty="0"/>
          </a:p>
        </p:txBody>
      </p:sp>
      <p:sp>
        <p:nvSpPr>
          <p:cNvPr id="25605" name="Rectangle 5"/>
          <p:cNvSpPr>
            <a:spLocks noGrp="1" noChangeArrowheads="1"/>
          </p:cNvSpPr>
          <p:nvPr>
            <p:ph type="subTitle" idx="1"/>
          </p:nvPr>
        </p:nvSpPr>
        <p:spPr>
          <a:xfrm>
            <a:off x="304800" y="3962400"/>
            <a:ext cx="3657600" cy="1828800"/>
          </a:xfrm>
        </p:spPr>
        <p:txBody>
          <a:bodyPr/>
          <a:lstStyle/>
          <a:p>
            <a:r>
              <a:rPr lang="en-US" b="1" dirty="0" smtClean="0"/>
              <a:t>Meredith Levine</a:t>
            </a:r>
          </a:p>
          <a:p>
            <a:r>
              <a:rPr lang="en-US" b="1" dirty="0" smtClean="0"/>
              <a:t>Director of Family Engagement</a:t>
            </a:r>
          </a:p>
          <a:p>
            <a:r>
              <a:rPr lang="en-US" b="1" dirty="0" smtClean="0"/>
              <a:t>Fayetteville Free Library</a:t>
            </a:r>
          </a:p>
          <a:p>
            <a:endParaRPr lang="en-US" b="1" dirty="0" smtClean="0"/>
          </a:p>
          <a:p>
            <a:r>
              <a:rPr lang="en-US" b="1" dirty="0" smtClean="0"/>
              <a:t>Stephanie C. Prato</a:t>
            </a:r>
          </a:p>
          <a:p>
            <a:r>
              <a:rPr lang="en-US" b="1" dirty="0" smtClean="0"/>
              <a:t>Creation Lab Intern</a:t>
            </a:r>
          </a:p>
          <a:p>
            <a:r>
              <a:rPr lang="en-US" b="1" dirty="0" smtClean="0"/>
              <a:t>Fayetteville Free Library</a:t>
            </a:r>
            <a:endParaRPr lang="en-US" b="1" dirty="0"/>
          </a:p>
        </p:txBody>
      </p:sp>
      <p:pic>
        <p:nvPicPr>
          <p:cNvPr id="1026" name="Picture 2" descr="S:\Publicity and Programs\Logos\FFL_LogoCrop.jpg"/>
          <p:cNvPicPr>
            <a:picLocks noChangeAspect="1" noChangeArrowheads="1"/>
          </p:cNvPicPr>
          <p:nvPr/>
        </p:nvPicPr>
        <p:blipFill>
          <a:blip r:embed="rId2" cstate="print"/>
          <a:srcRect/>
          <a:stretch>
            <a:fillRect/>
          </a:stretch>
        </p:blipFill>
        <p:spPr bwMode="auto">
          <a:xfrm>
            <a:off x="7467600" y="5334000"/>
            <a:ext cx="1490662" cy="762381"/>
          </a:xfrm>
          <a:prstGeom prst="rect">
            <a:avLst/>
          </a:prstGeom>
          <a:noFill/>
        </p:spPr>
      </p:pic>
    </p:spTree>
  </p:cSld>
  <p:clrMapOvr>
    <a:masterClrMapping/>
  </p:clrMapOvr>
  <p:transition advClick="0" advTm="20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124200" y="2286000"/>
            <a:ext cx="7772400" cy="1828800"/>
          </a:xfrm>
        </p:spPr>
        <p:txBody>
          <a:bodyPr/>
          <a:lstStyle/>
          <a:p>
            <a:r>
              <a:rPr lang="en-US" sz="10200" dirty="0" smtClean="0"/>
              <a:t>SPACE</a:t>
            </a:r>
            <a:endParaRPr lang="en-US" sz="10200" dirty="0"/>
          </a:p>
        </p:txBody>
      </p:sp>
    </p:spTree>
  </p:cSld>
  <p:clrMapOvr>
    <a:masterClrMapping/>
  </p:clrMapOvr>
  <p:transition advClick="0" advTm="20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828800" y="2362200"/>
            <a:ext cx="7848600" cy="1400383"/>
          </a:xfrm>
          <a:prstGeom prst="rect">
            <a:avLst/>
          </a:prstGeom>
          <a:noFill/>
        </p:spPr>
        <p:txBody>
          <a:bodyPr wrap="square" rtlCol="0">
            <a:spAutoFit/>
          </a:bodyPr>
          <a:lstStyle/>
          <a:p>
            <a:r>
              <a:rPr lang="en-US" sz="8500" dirty="0" smtClean="0">
                <a:latin typeface="+mj-lt"/>
              </a:rPr>
              <a:t>ASSESSMENT </a:t>
            </a:r>
            <a:endParaRPr lang="en-US" sz="8500" dirty="0">
              <a:latin typeface="+mj-lt"/>
            </a:endParaRPr>
          </a:p>
        </p:txBody>
      </p:sp>
    </p:spTree>
  </p:cSld>
  <p:clrMapOvr>
    <a:masterClrMapping/>
  </p:clrMapOvr>
  <p:transition advClick="0" advTm="20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057400" y="2590800"/>
            <a:ext cx="7467600" cy="838200"/>
          </a:xfrm>
        </p:spPr>
        <p:txBody>
          <a:bodyPr/>
          <a:lstStyle/>
          <a:p>
            <a:r>
              <a:rPr lang="en-US" sz="8200" dirty="0" smtClean="0"/>
              <a:t>INNOVATION</a:t>
            </a:r>
            <a:endParaRPr lang="en-US" sz="8200" dirty="0"/>
          </a:p>
        </p:txBody>
      </p:sp>
    </p:spTree>
  </p:cSld>
  <p:clrMapOvr>
    <a:masterClrMapping/>
  </p:clrMapOvr>
  <p:transition advClick="0" advTm="2000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85800"/>
            <a:ext cx="9144000" cy="5410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S:\Heather\Story Time\Story Times 1\Picturewinter2007 084.jpg"/>
          <p:cNvPicPr>
            <a:picLocks noChangeAspect="1" noChangeArrowheads="1"/>
          </p:cNvPicPr>
          <p:nvPr/>
        </p:nvPicPr>
        <p:blipFill>
          <a:blip r:embed="rId3" cstate="print"/>
          <a:srcRect/>
          <a:stretch>
            <a:fillRect/>
          </a:stretch>
        </p:blipFill>
        <p:spPr bwMode="auto">
          <a:xfrm>
            <a:off x="1600200" y="1066800"/>
            <a:ext cx="6096000" cy="4324739"/>
          </a:xfrm>
          <a:prstGeom prst="rect">
            <a:avLst/>
          </a:prstGeom>
          <a:noFill/>
        </p:spPr>
      </p:pic>
      <p:sp>
        <p:nvSpPr>
          <p:cNvPr id="7" name="TextBox 6"/>
          <p:cNvSpPr txBox="1"/>
          <p:nvPr/>
        </p:nvSpPr>
        <p:spPr>
          <a:xfrm>
            <a:off x="1447800" y="5334000"/>
            <a:ext cx="6629400" cy="769441"/>
          </a:xfrm>
          <a:prstGeom prst="rect">
            <a:avLst/>
          </a:prstGeom>
          <a:noFill/>
        </p:spPr>
        <p:txBody>
          <a:bodyPr wrap="square" rtlCol="0">
            <a:spAutoFit/>
          </a:bodyPr>
          <a:lstStyle/>
          <a:p>
            <a:pPr algn="ctr"/>
            <a:r>
              <a:rPr lang="en-US" sz="4400" dirty="0" smtClean="0">
                <a:latin typeface="+mj-lt"/>
              </a:rPr>
              <a:t>FFL Family Room Before</a:t>
            </a:r>
            <a:endParaRPr lang="en-US" sz="4400" dirty="0">
              <a:latin typeface="+mj-lt"/>
            </a:endParaRPr>
          </a:p>
        </p:txBody>
      </p:sp>
    </p:spTree>
  </p:cSld>
  <p:clrMapOvr>
    <a:masterClrMapping/>
  </p:clrMapOvr>
  <p:transition advClick="0" advTm="20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33600" y="2286000"/>
            <a:ext cx="7010400" cy="1508105"/>
          </a:xfrm>
          <a:prstGeom prst="rect">
            <a:avLst/>
          </a:prstGeom>
          <a:noFill/>
        </p:spPr>
        <p:txBody>
          <a:bodyPr wrap="square" rtlCol="0">
            <a:spAutoFit/>
          </a:bodyPr>
          <a:lstStyle/>
          <a:p>
            <a:r>
              <a:rPr lang="en-US" sz="9200" dirty="0" smtClean="0">
                <a:latin typeface="+mj-lt"/>
              </a:rPr>
              <a:t>Reimagining </a:t>
            </a:r>
            <a:endParaRPr lang="en-US" sz="9200" dirty="0">
              <a:latin typeface="+mj-lt"/>
            </a:endParaRPr>
          </a:p>
        </p:txBody>
      </p:sp>
    </p:spTree>
  </p:cSld>
  <p:clrMapOvr>
    <a:masterClrMapping/>
  </p:clrMapOvr>
  <p:transition advClick="0" advTm="20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685800"/>
            <a:ext cx="9144000" cy="5410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http://farm9.staticflickr.com/8124/8616925924_403764b071_b.jpg"/>
          <p:cNvPicPr>
            <a:picLocks noChangeAspect="1" noChangeArrowheads="1"/>
          </p:cNvPicPr>
          <p:nvPr/>
        </p:nvPicPr>
        <p:blipFill>
          <a:blip r:embed="rId3" cstate="print"/>
          <a:srcRect/>
          <a:stretch>
            <a:fillRect/>
          </a:stretch>
        </p:blipFill>
        <p:spPr bwMode="auto">
          <a:xfrm>
            <a:off x="685800" y="762000"/>
            <a:ext cx="7903764" cy="5256312"/>
          </a:xfrm>
          <a:prstGeom prst="rect">
            <a:avLst/>
          </a:prstGeom>
          <a:noFill/>
        </p:spPr>
      </p:pic>
    </p:spTree>
  </p:cSld>
  <p:clrMapOvr>
    <a:masterClrMapping/>
  </p:clrMapOvr>
  <p:transition advClick="0" advTm="20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685800"/>
            <a:ext cx="9144000" cy="5410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602" name="Picture 2" descr="http://farm9.staticflickr.com/8521/8616927538_e8dc7cbeba_c.jpg"/>
          <p:cNvPicPr>
            <a:picLocks noChangeAspect="1" noChangeArrowheads="1"/>
          </p:cNvPicPr>
          <p:nvPr/>
        </p:nvPicPr>
        <p:blipFill>
          <a:blip r:embed="rId3" cstate="print"/>
          <a:srcRect/>
          <a:stretch>
            <a:fillRect/>
          </a:stretch>
        </p:blipFill>
        <p:spPr bwMode="auto">
          <a:xfrm>
            <a:off x="914400" y="914400"/>
            <a:ext cx="7577604" cy="5039107"/>
          </a:xfrm>
          <a:prstGeom prst="rect">
            <a:avLst/>
          </a:prstGeom>
          <a:noFill/>
        </p:spPr>
      </p:pic>
    </p:spTree>
  </p:cSld>
  <p:clrMapOvr>
    <a:masterClrMapping/>
  </p:clrMapOvr>
  <p:transition advClick="0" advTm="200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85800"/>
            <a:ext cx="9144000" cy="5410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143000" y="762000"/>
            <a:ext cx="7086600" cy="1938992"/>
          </a:xfrm>
          <a:prstGeom prst="rect">
            <a:avLst/>
          </a:prstGeom>
          <a:noFill/>
        </p:spPr>
        <p:txBody>
          <a:bodyPr wrap="square" rtlCol="0">
            <a:spAutoFit/>
          </a:bodyPr>
          <a:lstStyle/>
          <a:p>
            <a:pPr algn="ctr"/>
            <a:r>
              <a:rPr lang="en-US" sz="4800" dirty="0" smtClean="0">
                <a:latin typeface="+mj-lt"/>
              </a:rPr>
              <a:t>Little Makers Before</a:t>
            </a:r>
          </a:p>
          <a:p>
            <a:pPr algn="ctr"/>
            <a:endParaRPr lang="en-US" sz="7200" dirty="0">
              <a:latin typeface="+mj-lt"/>
            </a:endParaRPr>
          </a:p>
        </p:txBody>
      </p:sp>
      <p:pic>
        <p:nvPicPr>
          <p:cNvPr id="1026" name="Picture 2" descr="S:\Interns\Stephanie\Internship\Room Before\DSC_0136.JPG"/>
          <p:cNvPicPr>
            <a:picLocks noChangeAspect="1" noChangeArrowheads="1"/>
          </p:cNvPicPr>
          <p:nvPr/>
        </p:nvPicPr>
        <p:blipFill>
          <a:blip r:embed="rId3" cstate="print"/>
          <a:srcRect/>
          <a:stretch>
            <a:fillRect/>
          </a:stretch>
        </p:blipFill>
        <p:spPr bwMode="auto">
          <a:xfrm>
            <a:off x="1447800" y="1600200"/>
            <a:ext cx="6526213" cy="4339132"/>
          </a:xfrm>
          <a:prstGeom prst="rect">
            <a:avLst/>
          </a:prstGeom>
          <a:noFill/>
        </p:spPr>
      </p:pic>
    </p:spTree>
  </p:cSld>
  <p:clrMapOvr>
    <a:masterClrMapping/>
  </p:clrMapOvr>
  <p:transition advClick="0" advTm="20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57400" y="2286000"/>
            <a:ext cx="7086600" cy="1508105"/>
          </a:xfrm>
          <a:prstGeom prst="rect">
            <a:avLst/>
          </a:prstGeom>
          <a:noFill/>
        </p:spPr>
        <p:txBody>
          <a:bodyPr wrap="square" rtlCol="0">
            <a:spAutoFit/>
          </a:bodyPr>
          <a:lstStyle/>
          <a:p>
            <a:pPr algn="ctr"/>
            <a:r>
              <a:rPr lang="en-US" sz="9200" dirty="0" smtClean="0">
                <a:latin typeface="+mj-lt"/>
              </a:rPr>
              <a:t>Reimagining</a:t>
            </a:r>
            <a:endParaRPr lang="en-US" sz="9200" dirty="0">
              <a:latin typeface="+mj-lt"/>
            </a:endParaRPr>
          </a:p>
        </p:txBody>
      </p:sp>
    </p:spTree>
  </p:cSld>
  <p:clrMapOvr>
    <a:masterClrMapping/>
  </p:clrMapOvr>
  <p:transition advClick="0" advTm="20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685800"/>
            <a:ext cx="9144000" cy="5410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9677651990_ffe73d3335_b.jpg"/>
          <p:cNvPicPr>
            <a:picLocks noChangeAspect="1"/>
          </p:cNvPicPr>
          <p:nvPr/>
        </p:nvPicPr>
        <p:blipFill>
          <a:blip r:embed="rId3" cstate="print"/>
          <a:stretch>
            <a:fillRect/>
          </a:stretch>
        </p:blipFill>
        <p:spPr>
          <a:xfrm>
            <a:off x="762000" y="838200"/>
            <a:ext cx="7772400" cy="5168107"/>
          </a:xfrm>
          <a:prstGeom prst="rect">
            <a:avLst/>
          </a:prstGeom>
        </p:spPr>
      </p:pic>
    </p:spTree>
  </p:cSld>
  <p:clrMapOvr>
    <a:masterClrMapping/>
  </p:clrMapOvr>
  <p:transition advClick="0" advTm="20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685800"/>
            <a:ext cx="9144000" cy="5410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9677651990_ffe73d3335_b.jpg"/>
          <p:cNvPicPr>
            <a:picLocks noChangeAspect="1"/>
          </p:cNvPicPr>
          <p:nvPr/>
        </p:nvPicPr>
        <p:blipFill>
          <a:blip r:embed="rId3" cstate="print"/>
          <a:stretch>
            <a:fillRect/>
          </a:stretch>
        </p:blipFill>
        <p:spPr>
          <a:xfrm>
            <a:off x="762000" y="838200"/>
            <a:ext cx="7772400" cy="5168107"/>
          </a:xfrm>
          <a:prstGeom prst="rect">
            <a:avLst/>
          </a:prstGeom>
        </p:spPr>
      </p:pic>
      <p:pic>
        <p:nvPicPr>
          <p:cNvPr id="5" name="Picture 4" descr="DSC_0165.JPG"/>
          <p:cNvPicPr>
            <a:picLocks noChangeAspect="1"/>
          </p:cNvPicPr>
          <p:nvPr/>
        </p:nvPicPr>
        <p:blipFill>
          <a:blip r:embed="rId4" cstate="print"/>
          <a:stretch>
            <a:fillRect/>
          </a:stretch>
        </p:blipFill>
        <p:spPr>
          <a:xfrm>
            <a:off x="702713" y="762000"/>
            <a:ext cx="7831687" cy="5181600"/>
          </a:xfrm>
          <a:prstGeom prst="rect">
            <a:avLst/>
          </a:prstGeom>
        </p:spPr>
      </p:pic>
    </p:spTree>
  </p:cSld>
  <p:clrMapOvr>
    <a:masterClrMapping/>
  </p:clrMapOvr>
  <p:transition advClick="0" advTm="2000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85800"/>
            <a:ext cx="9144000" cy="5410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S:\FFL Pictures\2013\Little Makers\Galaxy Playdough\DSC_0247.JPG"/>
          <p:cNvPicPr>
            <a:picLocks noChangeAspect="1" noChangeArrowheads="1"/>
          </p:cNvPicPr>
          <p:nvPr/>
        </p:nvPicPr>
        <p:blipFill>
          <a:blip r:embed="rId3" cstate="print"/>
          <a:srcRect/>
          <a:stretch>
            <a:fillRect/>
          </a:stretch>
        </p:blipFill>
        <p:spPr bwMode="auto">
          <a:xfrm>
            <a:off x="1010653" y="762000"/>
            <a:ext cx="7717731" cy="5131345"/>
          </a:xfrm>
          <a:prstGeom prst="rect">
            <a:avLst/>
          </a:prstGeom>
          <a:noFill/>
        </p:spPr>
      </p:pic>
      <p:pic>
        <p:nvPicPr>
          <p:cNvPr id="6" name="Picture 5" descr="DSC_0250.JPG"/>
          <p:cNvPicPr>
            <a:picLocks noChangeAspect="1"/>
          </p:cNvPicPr>
          <p:nvPr/>
        </p:nvPicPr>
        <p:blipFill>
          <a:blip r:embed="rId4" cstate="print"/>
          <a:srcRect l="5014" t="1111" r="19777" b="14444"/>
          <a:stretch>
            <a:fillRect/>
          </a:stretch>
        </p:blipFill>
        <p:spPr>
          <a:xfrm>
            <a:off x="381000" y="762000"/>
            <a:ext cx="3068053" cy="5181600"/>
          </a:xfrm>
          <a:prstGeom prst="rect">
            <a:avLst/>
          </a:prstGeom>
        </p:spPr>
      </p:pic>
    </p:spTree>
  </p:cSld>
  <p:clrMapOvr>
    <a:masterClrMapping/>
  </p:clrMapOvr>
  <p:transition advClick="0" advTm="2000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85800"/>
            <a:ext cx="9144000" cy="5410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650" name="Picture 2" descr="http://farm9.staticflickr.com/8240/8589754320_db6d610f91_c.jpg"/>
          <p:cNvPicPr>
            <a:picLocks noChangeAspect="1" noChangeArrowheads="1"/>
          </p:cNvPicPr>
          <p:nvPr/>
        </p:nvPicPr>
        <p:blipFill>
          <a:blip r:embed="rId3" cstate="print"/>
          <a:srcRect/>
          <a:stretch>
            <a:fillRect/>
          </a:stretch>
        </p:blipFill>
        <p:spPr bwMode="auto">
          <a:xfrm>
            <a:off x="1524000" y="1371600"/>
            <a:ext cx="6176257" cy="4639914"/>
          </a:xfrm>
          <a:prstGeom prst="rect">
            <a:avLst/>
          </a:prstGeom>
          <a:noFill/>
        </p:spPr>
      </p:pic>
      <p:sp>
        <p:nvSpPr>
          <p:cNvPr id="3" name="TextBox 2"/>
          <p:cNvSpPr txBox="1"/>
          <p:nvPr/>
        </p:nvSpPr>
        <p:spPr>
          <a:xfrm>
            <a:off x="1219200" y="685800"/>
            <a:ext cx="6934200" cy="707886"/>
          </a:xfrm>
          <a:prstGeom prst="rect">
            <a:avLst/>
          </a:prstGeom>
          <a:noFill/>
        </p:spPr>
        <p:txBody>
          <a:bodyPr wrap="square" rtlCol="0">
            <a:spAutoFit/>
          </a:bodyPr>
          <a:lstStyle/>
          <a:p>
            <a:pPr algn="ctr"/>
            <a:r>
              <a:rPr lang="en-US" sz="4000" dirty="0" smtClean="0">
                <a:latin typeface="+mj-lt"/>
              </a:rPr>
              <a:t>Discovery &amp; Learning </a:t>
            </a:r>
            <a:endParaRPr lang="en-US" sz="4000" dirty="0">
              <a:latin typeface="+mj-lt"/>
            </a:endParaRPr>
          </a:p>
        </p:txBody>
      </p:sp>
    </p:spTree>
  </p:cSld>
  <p:clrMapOvr>
    <a:masterClrMapping/>
  </p:clrMapOvr>
  <p:transition advClick="0" advTm="2000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57400" y="2286000"/>
            <a:ext cx="7086600" cy="1508105"/>
          </a:xfrm>
          <a:prstGeom prst="rect">
            <a:avLst/>
          </a:prstGeom>
          <a:noFill/>
        </p:spPr>
        <p:txBody>
          <a:bodyPr wrap="square" rtlCol="0">
            <a:spAutoFit/>
          </a:bodyPr>
          <a:lstStyle/>
          <a:p>
            <a:pPr algn="ctr"/>
            <a:r>
              <a:rPr lang="en-US" sz="9200" dirty="0" smtClean="0">
                <a:latin typeface="+mj-lt"/>
              </a:rPr>
              <a:t>Access</a:t>
            </a:r>
            <a:endParaRPr lang="en-US" sz="9200" dirty="0">
              <a:latin typeface="+mj-lt"/>
            </a:endParaRPr>
          </a:p>
        </p:txBody>
      </p:sp>
    </p:spTree>
  </p:cSld>
  <p:clrMapOvr>
    <a:masterClrMapping/>
  </p:clrMapOvr>
  <p:transition advClick="0" advTm="2000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0" y="2590800"/>
            <a:ext cx="6858000" cy="838200"/>
          </a:xfrm>
        </p:spPr>
        <p:txBody>
          <a:bodyPr/>
          <a:lstStyle/>
          <a:p>
            <a:r>
              <a:rPr lang="en-US" sz="9200" dirty="0" smtClean="0"/>
              <a:t>Next Project</a:t>
            </a:r>
            <a:endParaRPr lang="en-US" sz="9200" dirty="0"/>
          </a:p>
        </p:txBody>
      </p:sp>
    </p:spTree>
  </p:cSld>
  <p:clrMapOvr>
    <a:masterClrMapping/>
  </p:clrMapOvr>
  <p:transition advClick="0" advTm="2000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allway.jpg"/>
          <p:cNvPicPr>
            <a:picLocks noChangeAspect="1"/>
          </p:cNvPicPr>
          <p:nvPr/>
        </p:nvPicPr>
        <p:blipFill>
          <a:blip r:embed="rId3" cstate="print"/>
          <a:stretch>
            <a:fillRect/>
          </a:stretch>
        </p:blipFill>
        <p:spPr>
          <a:xfrm>
            <a:off x="1828800" y="685800"/>
            <a:ext cx="7315200" cy="5486400"/>
          </a:xfrm>
          <a:prstGeom prst="rect">
            <a:avLst/>
          </a:prstGeom>
        </p:spPr>
      </p:pic>
      <p:sp>
        <p:nvSpPr>
          <p:cNvPr id="5" name="Title 4"/>
          <p:cNvSpPr>
            <a:spLocks noGrp="1"/>
          </p:cNvSpPr>
          <p:nvPr>
            <p:ph type="title"/>
          </p:nvPr>
        </p:nvSpPr>
        <p:spPr>
          <a:xfrm rot="16200000">
            <a:off x="-2476500" y="2247900"/>
            <a:ext cx="6858000" cy="838200"/>
          </a:xfrm>
        </p:spPr>
        <p:txBody>
          <a:bodyPr/>
          <a:lstStyle/>
          <a:p>
            <a:r>
              <a:rPr lang="en-US" sz="7200" dirty="0" smtClean="0">
                <a:solidFill>
                  <a:schemeClr val="tx1"/>
                </a:solidFill>
              </a:rPr>
              <a:t>#</a:t>
            </a:r>
            <a:r>
              <a:rPr lang="en-US" sz="7200" dirty="0" err="1" smtClean="0">
                <a:solidFill>
                  <a:schemeClr val="tx1"/>
                </a:solidFill>
              </a:rPr>
              <a:t>FFLMakers</a:t>
            </a:r>
            <a:endParaRPr lang="en-US" sz="7200" dirty="0">
              <a:solidFill>
                <a:schemeClr val="tx1"/>
              </a:solidFill>
            </a:endParaRPr>
          </a:p>
        </p:txBody>
      </p:sp>
    </p:spTree>
  </p:cSld>
  <p:clrMapOvr>
    <a:masterClrMapping/>
  </p:clrMapOvr>
  <p:transition advClick="0" advTm="2000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28800" y="1295400"/>
            <a:ext cx="7086600" cy="4339650"/>
          </a:xfrm>
          <a:prstGeom prst="rect">
            <a:avLst/>
          </a:prstGeom>
          <a:noFill/>
        </p:spPr>
        <p:txBody>
          <a:bodyPr wrap="square" rtlCol="0">
            <a:spAutoFit/>
          </a:bodyPr>
          <a:lstStyle/>
          <a:p>
            <a:pPr algn="ctr"/>
            <a:r>
              <a:rPr lang="en-US" sz="9200" dirty="0" smtClean="0">
                <a:latin typeface="+mj-lt"/>
              </a:rPr>
              <a:t>Take a Tour </a:t>
            </a:r>
          </a:p>
          <a:p>
            <a:pPr algn="ctr"/>
            <a:r>
              <a:rPr lang="en-US" sz="9200" dirty="0" smtClean="0">
                <a:latin typeface="+mj-lt"/>
              </a:rPr>
              <a:t>Of Your Library</a:t>
            </a:r>
            <a:endParaRPr lang="en-US" sz="9200" dirty="0">
              <a:latin typeface="+mj-lt"/>
            </a:endParaRPr>
          </a:p>
        </p:txBody>
      </p:sp>
    </p:spTree>
  </p:cSld>
  <p:clrMapOvr>
    <a:masterClrMapping/>
  </p:clrMapOvr>
  <p:transition advClick="0" advTm="2000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38400" y="2667000"/>
            <a:ext cx="6858000" cy="838200"/>
          </a:xfrm>
        </p:spPr>
        <p:txBody>
          <a:bodyPr/>
          <a:lstStyle/>
          <a:p>
            <a:r>
              <a:rPr lang="en-US" sz="9200" dirty="0" smtClean="0"/>
              <a:t>Dream Big!</a:t>
            </a:r>
            <a:endParaRPr lang="en-US" sz="9200" dirty="0"/>
          </a:p>
        </p:txBody>
      </p:sp>
    </p:spTree>
  </p:cSld>
  <p:clrMapOvr>
    <a:masterClrMapping/>
  </p:clrMapOvr>
  <p:transition advClick="0" advTm="2000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3" name="Text Box 7"/>
          <p:cNvSpPr txBox="1">
            <a:spLocks noChangeArrowheads="1"/>
          </p:cNvSpPr>
          <p:nvPr/>
        </p:nvSpPr>
        <p:spPr bwMode="auto">
          <a:xfrm>
            <a:off x="228600" y="152400"/>
            <a:ext cx="7467600" cy="1200329"/>
          </a:xfrm>
          <a:prstGeom prst="rect">
            <a:avLst/>
          </a:prstGeom>
          <a:noFill/>
          <a:ln w="9525">
            <a:noFill/>
            <a:miter lim="800000"/>
            <a:headEnd/>
            <a:tailEnd/>
          </a:ln>
          <a:effectLst/>
        </p:spPr>
        <p:txBody>
          <a:bodyPr wrap="square">
            <a:spAutoFit/>
          </a:bodyPr>
          <a:lstStyle/>
          <a:p>
            <a:pPr>
              <a:spcBef>
                <a:spcPct val="50000"/>
              </a:spcBef>
            </a:pPr>
            <a:r>
              <a:rPr lang="en-US" sz="7200" b="1" dirty="0" smtClean="0">
                <a:latin typeface="+mj-lt"/>
              </a:rPr>
              <a:t>Thank You!</a:t>
            </a:r>
            <a:endParaRPr lang="en-US" sz="7200" b="1" dirty="0">
              <a:latin typeface="+mj-lt"/>
            </a:endParaRPr>
          </a:p>
        </p:txBody>
      </p:sp>
      <p:sp>
        <p:nvSpPr>
          <p:cNvPr id="12" name="Text Box 7"/>
          <p:cNvSpPr txBox="1">
            <a:spLocks noChangeArrowheads="1"/>
          </p:cNvSpPr>
          <p:nvPr/>
        </p:nvSpPr>
        <p:spPr bwMode="auto">
          <a:xfrm>
            <a:off x="381000" y="1143000"/>
            <a:ext cx="3962400" cy="307777"/>
          </a:xfrm>
          <a:prstGeom prst="rect">
            <a:avLst/>
          </a:prstGeom>
          <a:noFill/>
          <a:ln w="9525">
            <a:noFill/>
            <a:miter lim="800000"/>
            <a:headEnd/>
            <a:tailEnd/>
          </a:ln>
          <a:effectLst/>
        </p:spPr>
        <p:txBody>
          <a:bodyPr wrap="square">
            <a:spAutoFit/>
          </a:bodyPr>
          <a:lstStyle/>
          <a:p>
            <a:pPr>
              <a:spcBef>
                <a:spcPct val="50000"/>
              </a:spcBef>
            </a:pPr>
            <a:r>
              <a:rPr lang="en-US" sz="1400" b="1" dirty="0" smtClean="0"/>
              <a:t>Do you have any questions?</a:t>
            </a:r>
            <a:endParaRPr lang="en-US" sz="1400" b="1" dirty="0"/>
          </a:p>
        </p:txBody>
      </p:sp>
      <p:sp>
        <p:nvSpPr>
          <p:cNvPr id="5" name="Rectangle 4"/>
          <p:cNvSpPr/>
          <p:nvPr/>
        </p:nvSpPr>
        <p:spPr>
          <a:xfrm>
            <a:off x="381000" y="1600200"/>
            <a:ext cx="6781800" cy="2086725"/>
          </a:xfrm>
          <a:prstGeom prst="rect">
            <a:avLst/>
          </a:prstGeom>
        </p:spPr>
        <p:txBody>
          <a:bodyPr wrap="square">
            <a:spAutoFit/>
          </a:bodyPr>
          <a:lstStyle/>
          <a:p>
            <a:pPr>
              <a:lnSpc>
                <a:spcPct val="120000"/>
              </a:lnSpc>
              <a:spcBef>
                <a:spcPts val="0"/>
              </a:spcBef>
              <a:buFont typeface="Wingdings" pitchFamily="2" charset="2"/>
              <a:buNone/>
              <a:defRPr/>
            </a:pPr>
            <a:r>
              <a:rPr lang="en-US" b="1" dirty="0" smtClean="0">
                <a:latin typeface="+mj-lt"/>
              </a:rPr>
              <a:t>Fayetteville Free Library</a:t>
            </a:r>
          </a:p>
          <a:p>
            <a:pPr>
              <a:lnSpc>
                <a:spcPct val="120000"/>
              </a:lnSpc>
              <a:spcBef>
                <a:spcPts val="0"/>
              </a:spcBef>
              <a:buFont typeface="Wingdings" pitchFamily="2" charset="2"/>
              <a:buNone/>
              <a:defRPr/>
            </a:pPr>
            <a:r>
              <a:rPr lang="en-US" dirty="0" smtClean="0">
                <a:latin typeface="+mj-lt"/>
              </a:rPr>
              <a:t>Homepage: </a:t>
            </a:r>
            <a:r>
              <a:rPr lang="en-US" dirty="0" smtClean="0">
                <a:solidFill>
                  <a:schemeClr val="accent1">
                    <a:lumMod val="50000"/>
                  </a:schemeClr>
                </a:solidFill>
                <a:latin typeface="+mj-lt"/>
              </a:rPr>
              <a:t>www.fflib.org</a:t>
            </a:r>
          </a:p>
          <a:p>
            <a:pPr>
              <a:lnSpc>
                <a:spcPct val="120000"/>
              </a:lnSpc>
              <a:spcBef>
                <a:spcPts val="0"/>
              </a:spcBef>
              <a:buFont typeface="Wingdings" pitchFamily="2" charset="2"/>
              <a:buNone/>
              <a:defRPr/>
            </a:pPr>
            <a:r>
              <a:rPr lang="en-US" dirty="0" smtClean="0">
                <a:latin typeface="+mj-lt"/>
              </a:rPr>
              <a:t>FAQs for Librarians: </a:t>
            </a:r>
            <a:r>
              <a:rPr lang="en-US" dirty="0" smtClean="0">
                <a:solidFill>
                  <a:schemeClr val="accent1">
                    <a:lumMod val="50000"/>
                  </a:schemeClr>
                </a:solidFill>
                <a:latin typeface="+mj-lt"/>
              </a:rPr>
              <a:t>www.fflib.org/makerfaqs</a:t>
            </a:r>
            <a:r>
              <a:rPr lang="en-US" dirty="0" smtClean="0">
                <a:latin typeface="+mj-lt"/>
              </a:rPr>
              <a:t>  </a:t>
            </a:r>
          </a:p>
          <a:p>
            <a:pPr>
              <a:lnSpc>
                <a:spcPct val="120000"/>
              </a:lnSpc>
              <a:spcBef>
                <a:spcPts val="0"/>
              </a:spcBef>
              <a:buFont typeface="Wingdings" pitchFamily="2" charset="2"/>
              <a:buNone/>
              <a:defRPr/>
            </a:pPr>
            <a:r>
              <a:rPr lang="en-US" dirty="0" smtClean="0">
                <a:latin typeface="+mj-lt"/>
              </a:rPr>
              <a:t>Making! </a:t>
            </a:r>
            <a:r>
              <a:rPr lang="en-US" dirty="0" smtClean="0">
                <a:solidFill>
                  <a:schemeClr val="accent1">
                    <a:lumMod val="50000"/>
                  </a:schemeClr>
                </a:solidFill>
                <a:latin typeface="+mj-lt"/>
              </a:rPr>
              <a:t>www.fflib.org/make</a:t>
            </a:r>
            <a:r>
              <a:rPr lang="en-US" dirty="0" smtClean="0">
                <a:latin typeface="+mj-lt"/>
              </a:rPr>
              <a:t> </a:t>
            </a:r>
          </a:p>
          <a:p>
            <a:pPr>
              <a:lnSpc>
                <a:spcPct val="120000"/>
              </a:lnSpc>
              <a:spcBef>
                <a:spcPts val="0"/>
              </a:spcBef>
              <a:buFont typeface="Wingdings" pitchFamily="2" charset="2"/>
              <a:buNone/>
              <a:defRPr/>
            </a:pPr>
            <a:r>
              <a:rPr lang="en-US" dirty="0" smtClean="0">
                <a:latin typeface="+mj-lt"/>
              </a:rPr>
              <a:t>Twitter: </a:t>
            </a:r>
            <a:r>
              <a:rPr lang="en-US" dirty="0" smtClean="0">
                <a:solidFill>
                  <a:schemeClr val="accent1">
                    <a:lumMod val="50000"/>
                  </a:schemeClr>
                </a:solidFill>
                <a:latin typeface="+mj-lt"/>
              </a:rPr>
              <a:t>@</a:t>
            </a:r>
            <a:r>
              <a:rPr lang="en-US" dirty="0" err="1" smtClean="0">
                <a:solidFill>
                  <a:schemeClr val="accent1">
                    <a:lumMod val="50000"/>
                  </a:schemeClr>
                </a:solidFill>
                <a:latin typeface="+mj-lt"/>
              </a:rPr>
              <a:t>fayettevillelib</a:t>
            </a:r>
            <a:endParaRPr lang="en-US" dirty="0" smtClean="0">
              <a:solidFill>
                <a:schemeClr val="accent1">
                  <a:lumMod val="50000"/>
                </a:schemeClr>
              </a:solidFill>
              <a:latin typeface="+mj-lt"/>
            </a:endParaRPr>
          </a:p>
          <a:p>
            <a:pPr>
              <a:lnSpc>
                <a:spcPct val="120000"/>
              </a:lnSpc>
              <a:spcBef>
                <a:spcPts val="0"/>
              </a:spcBef>
              <a:buFont typeface="Wingdings" pitchFamily="2" charset="2"/>
              <a:buNone/>
              <a:defRPr/>
            </a:pPr>
            <a:r>
              <a:rPr lang="en-US" dirty="0" smtClean="0">
                <a:latin typeface="+mj-lt"/>
              </a:rPr>
              <a:t>Facebook: </a:t>
            </a:r>
            <a:r>
              <a:rPr lang="en-US" dirty="0" smtClean="0">
                <a:solidFill>
                  <a:schemeClr val="accent1">
                    <a:lumMod val="50000"/>
                  </a:schemeClr>
                </a:solidFill>
                <a:latin typeface="+mj-lt"/>
              </a:rPr>
              <a:t>facebook.com/</a:t>
            </a:r>
            <a:r>
              <a:rPr lang="en-US" dirty="0" err="1" smtClean="0">
                <a:solidFill>
                  <a:schemeClr val="accent1">
                    <a:lumMod val="50000"/>
                  </a:schemeClr>
                </a:solidFill>
                <a:latin typeface="+mj-lt"/>
              </a:rPr>
              <a:t>fayfreelibrary</a:t>
            </a:r>
            <a:r>
              <a:rPr lang="en-US" dirty="0" smtClean="0">
                <a:solidFill>
                  <a:schemeClr val="accent1">
                    <a:lumMod val="50000"/>
                  </a:schemeClr>
                </a:solidFill>
                <a:latin typeface="+mj-lt"/>
              </a:rPr>
              <a:t> </a:t>
            </a:r>
            <a:endParaRPr lang="en-US" dirty="0">
              <a:solidFill>
                <a:schemeClr val="accent1">
                  <a:lumMod val="50000"/>
                </a:schemeClr>
              </a:solidFill>
              <a:latin typeface="+mj-lt"/>
            </a:endParaRPr>
          </a:p>
        </p:txBody>
      </p:sp>
      <p:sp>
        <p:nvSpPr>
          <p:cNvPr id="6" name="Rectangle 5"/>
          <p:cNvSpPr/>
          <p:nvPr/>
        </p:nvSpPr>
        <p:spPr>
          <a:xfrm>
            <a:off x="6172200" y="3200400"/>
            <a:ext cx="2743200" cy="1477328"/>
          </a:xfrm>
          <a:prstGeom prst="rect">
            <a:avLst/>
          </a:prstGeom>
          <a:ln>
            <a:noFill/>
          </a:ln>
        </p:spPr>
        <p:txBody>
          <a:bodyPr wrap="square">
            <a:spAutoFit/>
          </a:bodyPr>
          <a:lstStyle/>
          <a:p>
            <a:pPr>
              <a:defRPr/>
            </a:pPr>
            <a:r>
              <a:rPr lang="en-US" dirty="0" smtClean="0">
                <a:ea typeface="ＭＳ Ｐゴシック" charset="-128"/>
              </a:rPr>
              <a:t>Susan Considine</a:t>
            </a:r>
          </a:p>
          <a:p>
            <a:pPr>
              <a:defRPr/>
            </a:pPr>
            <a:r>
              <a:rPr lang="en-US" i="1" dirty="0" smtClean="0">
                <a:ea typeface="ＭＳ Ｐゴシック" charset="-128"/>
              </a:rPr>
              <a:t>Executive Director </a:t>
            </a:r>
          </a:p>
          <a:p>
            <a:pPr>
              <a:defRPr/>
            </a:pPr>
            <a:r>
              <a:rPr lang="en-US" i="1" dirty="0" smtClean="0">
                <a:ea typeface="ＭＳ Ｐゴシック" charset="-128"/>
              </a:rPr>
              <a:t>Fayetteville Free Library</a:t>
            </a:r>
          </a:p>
          <a:p>
            <a:pPr>
              <a:defRPr/>
            </a:pPr>
            <a:r>
              <a:rPr lang="en-US" dirty="0" smtClean="0">
                <a:ea typeface="ＭＳ Ｐゴシック" charset="-128"/>
              </a:rPr>
              <a:t>sconsidine@fflib.org </a:t>
            </a:r>
          </a:p>
          <a:p>
            <a:pPr>
              <a:defRPr/>
            </a:pPr>
            <a:r>
              <a:rPr lang="en-US" dirty="0" smtClean="0">
                <a:ea typeface="ＭＳ Ｐゴシック" charset="-128"/>
              </a:rPr>
              <a:t>@</a:t>
            </a:r>
            <a:r>
              <a:rPr lang="en-US" dirty="0" err="1" smtClean="0">
                <a:ea typeface="ＭＳ Ｐゴシック" charset="-128"/>
              </a:rPr>
              <a:t>sconsidine</a:t>
            </a:r>
            <a:endParaRPr lang="en-US" dirty="0">
              <a:ea typeface="ＭＳ Ｐゴシック" charset="-128"/>
            </a:endParaRPr>
          </a:p>
        </p:txBody>
      </p:sp>
      <p:pic>
        <p:nvPicPr>
          <p:cNvPr id="7" name="Picture 2" descr="S:\Publicity and Programs\Logos\FFL_LogoCrop.jpg"/>
          <p:cNvPicPr>
            <a:picLocks noChangeAspect="1" noChangeArrowheads="1"/>
          </p:cNvPicPr>
          <p:nvPr/>
        </p:nvPicPr>
        <p:blipFill>
          <a:blip r:embed="rId2" cstate="print"/>
          <a:srcRect/>
          <a:stretch>
            <a:fillRect/>
          </a:stretch>
        </p:blipFill>
        <p:spPr bwMode="auto">
          <a:xfrm>
            <a:off x="6172200" y="1447800"/>
            <a:ext cx="2673817" cy="1367491"/>
          </a:xfrm>
          <a:prstGeom prst="rect">
            <a:avLst/>
          </a:prstGeom>
          <a:noFill/>
        </p:spPr>
      </p:pic>
    </p:spTree>
  </p:cSld>
  <p:clrMapOvr>
    <a:masterClrMapping/>
  </p:clrMapOvr>
  <p:transition advClick="0" advTm="20000"/>
  <p:timing>
    <p:tnLst>
      <p:par>
        <p:cTn id="1" dur="indefinite" restart="never" nodeType="tmRoot"/>
      </p:par>
    </p:tnLst>
  </p:timing>
</p:sld>
</file>

<file path=ppt/theme/theme1.xml><?xml version="1.0" encoding="utf-8"?>
<a:theme xmlns:a="http://schemas.openxmlformats.org/drawingml/2006/main" name="TS010336783">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Custom Design">
      <a:majorFont>
        <a:latin typeface="Georgia"/>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077FEBC-4FC6-4B3F-8008-D4176D65E10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TS010336783</Template>
  <TotalTime>1776</TotalTime>
  <Words>1396</Words>
  <Application>Microsoft Office PowerPoint</Application>
  <PresentationFormat>On-screen Show (4:3)</PresentationFormat>
  <Paragraphs>83</Paragraphs>
  <Slides>20</Slides>
  <Notes>18</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TS010336783</vt:lpstr>
      <vt:lpstr>Reimaging Space</vt:lpstr>
      <vt:lpstr>SPACE</vt:lpstr>
      <vt:lpstr>Slide 3</vt:lpstr>
      <vt:lpstr>INNOVATION</vt:lpstr>
      <vt:lpstr>Slide 5</vt:lpstr>
      <vt:lpstr>Slide 6</vt:lpstr>
      <vt:lpstr>Slide 7</vt:lpstr>
      <vt:lpstr>Slide 8</vt:lpstr>
      <vt:lpstr>Slide 9</vt:lpstr>
      <vt:lpstr>Slide 10</vt:lpstr>
      <vt:lpstr>Slide 11</vt:lpstr>
      <vt:lpstr>Slide 12</vt:lpstr>
      <vt:lpstr>Slide 13</vt:lpstr>
      <vt:lpstr>Slide 14</vt:lpstr>
      <vt:lpstr>Slide 15</vt:lpstr>
      <vt:lpstr>Next Project</vt:lpstr>
      <vt:lpstr>#FFLMakers</vt:lpstr>
      <vt:lpstr>Slide 18</vt:lpstr>
      <vt:lpstr>Dream Big!</vt:lpstr>
      <vt:lpstr>Slide 20</vt:lpstr>
    </vt:vector>
  </TitlesOfParts>
  <Company>Fayetteville Free Library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Adding Color</dc:title>
  <dc:creator>mlevine</dc:creator>
  <cp:lastModifiedBy>mlevine</cp:lastModifiedBy>
  <cp:revision>56</cp:revision>
  <dcterms:created xsi:type="dcterms:W3CDTF">2013-09-23T01:46:07Z</dcterms:created>
  <dcterms:modified xsi:type="dcterms:W3CDTF">2013-09-25T22:58:29Z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TC103367839990</vt:lpwstr>
  </property>
</Properties>
</file>