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1" r:id="rId1"/>
  </p:sldMasterIdLst>
  <p:notesMasterIdLst>
    <p:notesMasterId r:id="rId30"/>
  </p:notesMasterIdLst>
  <p:sldIdLst>
    <p:sldId id="256" r:id="rId2"/>
    <p:sldId id="270" r:id="rId3"/>
    <p:sldId id="271" r:id="rId4"/>
    <p:sldId id="257" r:id="rId5"/>
    <p:sldId id="272" r:id="rId6"/>
    <p:sldId id="283" r:id="rId7"/>
    <p:sldId id="285" r:id="rId8"/>
    <p:sldId id="284" r:id="rId9"/>
    <p:sldId id="282" r:id="rId10"/>
    <p:sldId id="259" r:id="rId11"/>
    <p:sldId id="275" r:id="rId12"/>
    <p:sldId id="261" r:id="rId13"/>
    <p:sldId id="260" r:id="rId14"/>
    <p:sldId id="291" r:id="rId15"/>
    <p:sldId id="264" r:id="rId16"/>
    <p:sldId id="287" r:id="rId17"/>
    <p:sldId id="265" r:id="rId18"/>
    <p:sldId id="288" r:id="rId19"/>
    <p:sldId id="289" r:id="rId20"/>
    <p:sldId id="292" r:id="rId21"/>
    <p:sldId id="266" r:id="rId22"/>
    <p:sldId id="267" r:id="rId23"/>
    <p:sldId id="268" r:id="rId24"/>
    <p:sldId id="269" r:id="rId25"/>
    <p:sldId id="274" r:id="rId26"/>
    <p:sldId id="263" r:id="rId27"/>
    <p:sldId id="290" r:id="rId28"/>
    <p:sldId id="278" r:id="rId29"/>
  </p:sldIdLst>
  <p:sldSz cx="9144000" cy="6858000" type="screen4x3"/>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8851" autoAdjust="0"/>
  </p:normalViewPr>
  <p:slideViewPr>
    <p:cSldViewPr snapToGrid="0" snapToObjects="1">
      <p:cViewPr>
        <p:scale>
          <a:sx n="99" d="100"/>
          <a:sy n="99" d="100"/>
        </p:scale>
        <p:origin x="-1974" y="78"/>
      </p:cViewPr>
      <p:guideLst>
        <p:guide orient="horz" pos="2160"/>
        <p:guide pos="2880"/>
      </p:guideLst>
    </p:cSldViewPr>
  </p:slideViewPr>
  <p:notesTextViewPr>
    <p:cViewPr>
      <p:scale>
        <a:sx n="100" d="100"/>
        <a:sy n="100" d="100"/>
      </p:scale>
      <p:origin x="0" y="702"/>
    </p:cViewPr>
  </p:notesTextViewPr>
  <p:notesViewPr>
    <p:cSldViewPr snapToGrid="0" snapToObjects="1">
      <p:cViewPr varScale="1">
        <p:scale>
          <a:sx n="87" d="100"/>
          <a:sy n="87" d="100"/>
        </p:scale>
        <p:origin x="-3798" y="-84"/>
      </p:cViewPr>
      <p:guideLst>
        <p:guide orient="horz" pos="2909"/>
        <p:guide pos="2189"/>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87" tIns="46244" rIns="92487" bIns="46244" rtlCol="0"/>
          <a:lstStyle>
            <a:lvl1pPr algn="l">
              <a:defRPr sz="1200"/>
            </a:lvl1pPr>
          </a:lstStyle>
          <a:p>
            <a:endParaRPr lang="en-US"/>
          </a:p>
        </p:txBody>
      </p:sp>
      <p:sp>
        <p:nvSpPr>
          <p:cNvPr id="3" name="Date Placeholder 2"/>
          <p:cNvSpPr>
            <a:spLocks noGrp="1"/>
          </p:cNvSpPr>
          <p:nvPr>
            <p:ph type="dt" idx="1"/>
          </p:nvPr>
        </p:nvSpPr>
        <p:spPr>
          <a:xfrm>
            <a:off x="3936768" y="0"/>
            <a:ext cx="3011699" cy="461804"/>
          </a:xfrm>
          <a:prstGeom prst="rect">
            <a:avLst/>
          </a:prstGeom>
        </p:spPr>
        <p:txBody>
          <a:bodyPr vert="horz" lIns="92487" tIns="46244" rIns="92487" bIns="46244" rtlCol="0"/>
          <a:lstStyle>
            <a:lvl1pPr algn="r">
              <a:defRPr sz="1200"/>
            </a:lvl1pPr>
          </a:lstStyle>
          <a:p>
            <a:fld id="{B807D254-62CC-4948-A6F4-E7416BBB612F}" type="datetimeFigureOut">
              <a:rPr lang="en-US" smtClean="0"/>
              <a:pPr/>
              <a:t>4/25/2014</a:t>
            </a:fld>
            <a:endParaRPr lang="en-US"/>
          </a:p>
        </p:txBody>
      </p:sp>
      <p:sp>
        <p:nvSpPr>
          <p:cNvPr id="4" name="Slide Image Placeholder 3"/>
          <p:cNvSpPr>
            <a:spLocks noGrp="1" noRot="1" noChangeAspect="1"/>
          </p:cNvSpPr>
          <p:nvPr>
            <p:ph type="sldImg" idx="2"/>
          </p:nvPr>
        </p:nvSpPr>
        <p:spPr>
          <a:xfrm>
            <a:off x="1166813" y="692150"/>
            <a:ext cx="4616450" cy="3463925"/>
          </a:xfrm>
          <a:prstGeom prst="rect">
            <a:avLst/>
          </a:prstGeom>
          <a:noFill/>
          <a:ln w="12700">
            <a:solidFill>
              <a:prstClr val="black"/>
            </a:solidFill>
          </a:ln>
        </p:spPr>
        <p:txBody>
          <a:bodyPr vert="horz" lIns="92487" tIns="46244" rIns="92487" bIns="46244" rtlCol="0" anchor="ctr"/>
          <a:lstStyle/>
          <a:p>
            <a:endParaRPr lang="en-US"/>
          </a:p>
        </p:txBody>
      </p:sp>
      <p:sp>
        <p:nvSpPr>
          <p:cNvPr id="5" name="Notes Placeholder 4"/>
          <p:cNvSpPr>
            <a:spLocks noGrp="1"/>
          </p:cNvSpPr>
          <p:nvPr>
            <p:ph type="body" sz="quarter" idx="3"/>
          </p:nvPr>
        </p:nvSpPr>
        <p:spPr>
          <a:xfrm>
            <a:off x="695008" y="4387136"/>
            <a:ext cx="5560060" cy="4156234"/>
          </a:xfrm>
          <a:prstGeom prst="rect">
            <a:avLst/>
          </a:prstGeom>
        </p:spPr>
        <p:txBody>
          <a:bodyPr vert="horz" lIns="92487" tIns="46244" rIns="92487" bIns="4624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669"/>
            <a:ext cx="3011699" cy="461804"/>
          </a:xfrm>
          <a:prstGeom prst="rect">
            <a:avLst/>
          </a:prstGeom>
        </p:spPr>
        <p:txBody>
          <a:bodyPr vert="horz" lIns="92487" tIns="46244" rIns="92487" bIns="46244"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9"/>
            <a:ext cx="3011699" cy="461804"/>
          </a:xfrm>
          <a:prstGeom prst="rect">
            <a:avLst/>
          </a:prstGeom>
        </p:spPr>
        <p:txBody>
          <a:bodyPr vert="horz" lIns="92487" tIns="46244" rIns="92487" bIns="46244" rtlCol="0" anchor="b"/>
          <a:lstStyle>
            <a:lvl1pPr algn="r">
              <a:defRPr sz="1200"/>
            </a:lvl1pPr>
          </a:lstStyle>
          <a:p>
            <a:fld id="{76277D77-16AB-43F5-8729-7C8FF3842293}" type="slidenum">
              <a:rPr lang="en-US" smtClean="0"/>
              <a:pPr/>
              <a:t>‹#›</a:t>
            </a:fld>
            <a:endParaRPr lang="en-US"/>
          </a:p>
        </p:txBody>
      </p:sp>
    </p:spTree>
    <p:extLst>
      <p:ext uri="{BB962C8B-B14F-4D97-AF65-F5344CB8AC3E}">
        <p14:creationId xmlns:p14="http://schemas.microsoft.com/office/powerpoint/2010/main" xmlns="" val="11845446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Meredith: Hello and</a:t>
            </a:r>
            <a:r>
              <a:rPr lang="en-US" baseline="0" dirty="0" smtClean="0"/>
              <a:t> thank you for coming to this session and we hope you have been enjoying yourselves and learning lots thus far at SSL. Today we are going to be sharing with you some of the things we have been doing here at the FFL to support the Common Core and parents, teachers, school librarians and students and hopefully you leave today with great ideas to support common core in your school libraries or have ideas to share with your public librarian</a:t>
            </a:r>
            <a:endParaRPr lang="en-US" dirty="0"/>
          </a:p>
        </p:txBody>
      </p:sp>
      <p:sp>
        <p:nvSpPr>
          <p:cNvPr id="4" name="Slide Number Placeholder 3"/>
          <p:cNvSpPr>
            <a:spLocks noGrp="1"/>
          </p:cNvSpPr>
          <p:nvPr>
            <p:ph type="sldNum" sz="quarter" idx="10"/>
          </p:nvPr>
        </p:nvSpPr>
        <p:spPr/>
        <p:txBody>
          <a:bodyPr/>
          <a:lstStyle/>
          <a:p>
            <a:fld id="{76277D77-16AB-43F5-8729-7C8FF3842293}"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It</a:t>
            </a:r>
            <a:r>
              <a:rPr lang="en-US" baseline="0" dirty="0" smtClean="0"/>
              <a:t> is the PL mission to provide support and access</a:t>
            </a:r>
          </a:p>
          <a:p>
            <a:r>
              <a:rPr lang="en-US" baseline="0" dirty="0" smtClean="0"/>
              <a:t>School curriculums change, we change too</a:t>
            </a:r>
          </a:p>
          <a:p>
            <a:r>
              <a:rPr lang="en-US" dirty="0" smtClean="0"/>
              <a:t>It</a:t>
            </a:r>
            <a:r>
              <a:rPr lang="en-US" baseline="0" dirty="0" smtClean="0"/>
              <a:t> is our goal to support teachers, librarians, students and parents</a:t>
            </a:r>
            <a:endParaRPr lang="en-US" dirty="0"/>
          </a:p>
        </p:txBody>
      </p:sp>
      <p:sp>
        <p:nvSpPr>
          <p:cNvPr id="4" name="Slide Number Placeholder 3"/>
          <p:cNvSpPr>
            <a:spLocks noGrp="1"/>
          </p:cNvSpPr>
          <p:nvPr>
            <p:ph type="sldNum" sz="quarter" idx="10"/>
          </p:nvPr>
        </p:nvSpPr>
        <p:spPr/>
        <p:txBody>
          <a:bodyPr/>
          <a:lstStyle/>
          <a:p>
            <a:fld id="{76277D77-16AB-43F5-8729-7C8FF3842293}"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We’re going</a:t>
            </a:r>
            <a:r>
              <a:rPr lang="en-US" baseline="0" dirty="0" smtClean="0"/>
              <a:t> to talk a little bit about the tools the Public Library has that we utilize to support the schools, teachers, parents, and children in our communities.</a:t>
            </a:r>
            <a:endParaRPr lang="en-US" dirty="0"/>
          </a:p>
        </p:txBody>
      </p:sp>
      <p:sp>
        <p:nvSpPr>
          <p:cNvPr id="4" name="Slide Number Placeholder 3"/>
          <p:cNvSpPr>
            <a:spLocks noGrp="1"/>
          </p:cNvSpPr>
          <p:nvPr>
            <p:ph type="sldNum" sz="quarter" idx="10"/>
          </p:nvPr>
        </p:nvSpPr>
        <p:spPr/>
        <p:txBody>
          <a:bodyPr/>
          <a:lstStyle/>
          <a:p>
            <a:fld id="{76277D77-16AB-43F5-8729-7C8FF3842293}"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Meredith:</a:t>
            </a:r>
            <a:r>
              <a:rPr lang="en-US" baseline="0" dirty="0" smtClean="0"/>
              <a:t> This year, in an effort to support common core through our Children's non fiction budget we reallocated existing funds.   Nonfiction materials have been more integrated into displays and in our new books shelf location. This has increased circulation and interest in the collection. We look at the library collection as a whole; we currently shifted to Dewey Hybrid which will encourage discovery and make browsing the nonfiction collection much easier as books are shelved by category. We have completed this project and are working on categorizing the picture books. Media will be integrated onto the shelves as well, putting DVD”s about earthquakes for example next to books on earthquakes. New material in the content areas has been added to support STEM learning, carefully selecting items that are of interest in the field of science, technology, engineering and math. We have also increased the amount of nonfiction graphic novels.</a:t>
            </a:r>
            <a:endParaRPr lang="en-US" dirty="0"/>
          </a:p>
        </p:txBody>
      </p:sp>
      <p:sp>
        <p:nvSpPr>
          <p:cNvPr id="4" name="Slide Number Placeholder 3"/>
          <p:cNvSpPr>
            <a:spLocks noGrp="1"/>
          </p:cNvSpPr>
          <p:nvPr>
            <p:ph type="sldNum" sz="quarter" idx="10"/>
          </p:nvPr>
        </p:nvSpPr>
        <p:spPr/>
        <p:txBody>
          <a:bodyPr/>
          <a:lstStyle/>
          <a:p>
            <a:fld id="{76277D77-16AB-43F5-8729-7C8FF3842293}"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 the Common Core becomes</a:t>
            </a:r>
            <a:r>
              <a:rPr lang="en-US" baseline="0" dirty="0" smtClean="0"/>
              <a:t> more prevalent and an everyday word used by parents it is our job here at the FFL to provide access to the best resources for our patrons. We plan to develop a pamphlet with resources for parents on different ways to support their children with the Common Core, including programs, websites etc. As we switch into Dewey Hybrid here at the FFL we want to create access to Common Core aligned material as easy as possible. We started placing gold star stickers on books in our collection denoting that it is Common Core aligned. These mostly include our picture book collection and we will use signs in the library for patrons to know that the gold star means the book aligns with the standards. To make it easier for patrons to access more information about the Common Core we have a Common Core section with resources for parents and teachers on our website, making the public library your one stop shop for information on the Common Core. </a:t>
            </a:r>
            <a:endParaRPr lang="en-US" dirty="0"/>
          </a:p>
        </p:txBody>
      </p:sp>
      <p:sp>
        <p:nvSpPr>
          <p:cNvPr id="4" name="Slide Number Placeholder 3"/>
          <p:cNvSpPr>
            <a:spLocks noGrp="1"/>
          </p:cNvSpPr>
          <p:nvPr>
            <p:ph type="sldNum" sz="quarter" idx="10"/>
          </p:nvPr>
        </p:nvSpPr>
        <p:spPr/>
        <p:txBody>
          <a:bodyPr/>
          <a:lstStyle/>
          <a:p>
            <a:fld id="{76277D77-16AB-43F5-8729-7C8FF3842293}"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Margaret</a:t>
            </a:r>
          </a:p>
          <a:p>
            <a:r>
              <a:rPr lang="en-US" dirty="0" smtClean="0"/>
              <a:t>In addition to our great traditional print collections, we also</a:t>
            </a:r>
            <a:r>
              <a:rPr lang="en-US" baseline="0" dirty="0" smtClean="0"/>
              <a:t> provide access to a number of amazing databases that can be used by teachers or students.</a:t>
            </a:r>
          </a:p>
          <a:p>
            <a:r>
              <a:rPr lang="en-US" baseline="0" dirty="0" smtClean="0"/>
              <a:t>Accessible anywhere</a:t>
            </a:r>
          </a:p>
          <a:p>
            <a:r>
              <a:rPr lang="en-US" baseline="0" dirty="0" smtClean="0"/>
              <a:t>– Could be used in the classroom.</a:t>
            </a:r>
          </a:p>
          <a:p>
            <a:pPr marL="170181" indent="-170181">
              <a:buFontTx/>
              <a:buChar char="-"/>
            </a:pPr>
            <a:r>
              <a:rPr lang="en-US" baseline="0" dirty="0" smtClean="0"/>
              <a:t>Could be used for homework.</a:t>
            </a:r>
          </a:p>
          <a:p>
            <a:r>
              <a:rPr lang="en-US" baseline="0" dirty="0" smtClean="0"/>
              <a:t>Accessible in the Library</a:t>
            </a:r>
          </a:p>
          <a:p>
            <a:pPr marL="170181" indent="-170181">
              <a:buFontTx/>
              <a:buChar char="-"/>
            </a:pPr>
            <a:r>
              <a:rPr lang="en-US" baseline="0" dirty="0" smtClean="0"/>
              <a:t>Opportunity for a field trip to gain access to a really great resource and training on how it can be used</a:t>
            </a:r>
          </a:p>
          <a:p>
            <a:pPr marL="170181" indent="-170181">
              <a:buFontTx/>
              <a:buChar char="-"/>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76277D77-16AB-43F5-8729-7C8FF3842293}"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Margaret</a:t>
            </a:r>
          </a:p>
          <a:p>
            <a:r>
              <a:rPr lang="en-US" dirty="0" smtClean="0"/>
              <a:t>Skill Building:</a:t>
            </a:r>
          </a:p>
          <a:p>
            <a:pPr marL="170181" indent="-170181">
              <a:buFontTx/>
              <a:buChar char="-"/>
            </a:pPr>
            <a:r>
              <a:rPr lang="en-US" dirty="0" smtClean="0"/>
              <a:t>Knitting</a:t>
            </a:r>
          </a:p>
          <a:p>
            <a:pPr marL="170181" indent="-170181">
              <a:buFontTx/>
              <a:buChar char="-"/>
            </a:pPr>
            <a:r>
              <a:rPr lang="en-US" dirty="0" smtClean="0"/>
              <a:t>Crochet</a:t>
            </a:r>
          </a:p>
          <a:p>
            <a:pPr marL="170181" indent="-170181">
              <a:buFontTx/>
              <a:buChar char="-"/>
            </a:pPr>
            <a:r>
              <a:rPr lang="en-US" dirty="0" smtClean="0"/>
              <a:t>Weaving</a:t>
            </a:r>
          </a:p>
          <a:p>
            <a:pPr marL="170181" indent="-170181">
              <a:buFontTx/>
              <a:buChar char="-"/>
            </a:pPr>
            <a:r>
              <a:rPr lang="en-US" dirty="0" err="1" smtClean="0"/>
              <a:t>Jewelery</a:t>
            </a:r>
            <a:r>
              <a:rPr lang="en-US" dirty="0" smtClean="0"/>
              <a:t> making</a:t>
            </a:r>
          </a:p>
          <a:p>
            <a:pPr marL="170181" indent="-170181">
              <a:buFontTx/>
              <a:buChar char="-"/>
            </a:pPr>
            <a:r>
              <a:rPr lang="en-US" dirty="0" smtClean="0"/>
              <a:t>Cake pans</a:t>
            </a:r>
          </a:p>
          <a:p>
            <a:pPr marL="170181" indent="-170181">
              <a:buFontTx/>
              <a:buChar char="-"/>
            </a:pPr>
            <a:r>
              <a:rPr lang="en-US" dirty="0" smtClean="0"/>
              <a:t>Kilowatt meters</a:t>
            </a:r>
          </a:p>
          <a:p>
            <a:r>
              <a:rPr lang="en-US" dirty="0" smtClean="0"/>
              <a:t>Born</a:t>
            </a:r>
            <a:r>
              <a:rPr lang="en-US" baseline="0" dirty="0" smtClean="0"/>
              <a:t> to Read</a:t>
            </a:r>
          </a:p>
          <a:p>
            <a:pPr marL="170181" indent="-170181">
              <a:buFontTx/>
              <a:buChar char="-"/>
            </a:pPr>
            <a:r>
              <a:rPr lang="en-US" baseline="0" dirty="0" smtClean="0"/>
              <a:t>3 board books, 1 toy, 1 CD, instructional pamphlet</a:t>
            </a:r>
          </a:p>
          <a:p>
            <a:r>
              <a:rPr lang="en-US" baseline="0" dirty="0" smtClean="0"/>
              <a:t>Ready to Read</a:t>
            </a:r>
          </a:p>
          <a:p>
            <a:pPr marL="170181" indent="-170181">
              <a:buFontTx/>
              <a:buChar char="-"/>
            </a:pPr>
            <a:r>
              <a:rPr lang="en-US" baseline="0" dirty="0" smtClean="0"/>
              <a:t>3 picture books, 1 pamphlet</a:t>
            </a:r>
          </a:p>
          <a:p>
            <a:r>
              <a:rPr lang="en-US" baseline="0" dirty="0" smtClean="0"/>
              <a:t>Technology</a:t>
            </a:r>
          </a:p>
          <a:p>
            <a:pPr marL="170181" indent="-170181">
              <a:buFontTx/>
              <a:buChar char="-"/>
            </a:pPr>
            <a:r>
              <a:rPr lang="en-US" baseline="0" dirty="0" err="1" smtClean="0"/>
              <a:t>ipad</a:t>
            </a:r>
            <a:r>
              <a:rPr lang="en-US" baseline="0" dirty="0" smtClean="0"/>
              <a:t>, pamphlet</a:t>
            </a:r>
          </a:p>
          <a:p>
            <a:r>
              <a:rPr lang="en-US" baseline="0" dirty="0" smtClean="0"/>
              <a:t>STEM</a:t>
            </a:r>
          </a:p>
          <a:p>
            <a:pPr marL="170181" indent="-170181">
              <a:buFontTx/>
              <a:buChar char="-"/>
            </a:pPr>
            <a:r>
              <a:rPr lang="en-US" baseline="0" dirty="0" smtClean="0"/>
              <a:t>Thames and Cosmos Renewable </a:t>
            </a:r>
            <a:r>
              <a:rPr lang="en-US" baseline="0" dirty="0" err="1" smtClean="0"/>
              <a:t>enegy</a:t>
            </a:r>
            <a:r>
              <a:rPr lang="en-US" baseline="0" dirty="0" smtClean="0"/>
              <a:t> Kits</a:t>
            </a:r>
          </a:p>
          <a:p>
            <a:pPr marL="170181" indent="-170181">
              <a:buFontTx/>
              <a:buChar char="-"/>
            </a:pPr>
            <a:r>
              <a:rPr lang="en-US" baseline="0" dirty="0" smtClean="0"/>
              <a:t>Little bits</a:t>
            </a:r>
          </a:p>
          <a:p>
            <a:pPr marL="170181" indent="-170181">
              <a:buFontTx/>
              <a:buChar char="-"/>
            </a:pPr>
            <a:r>
              <a:rPr lang="en-US" baseline="0" dirty="0" smtClean="0"/>
              <a:t>Snap circuits</a:t>
            </a:r>
          </a:p>
          <a:p>
            <a:pPr marL="170181" indent="-170181">
              <a:buFontTx/>
              <a:buChar char="-"/>
            </a:pPr>
            <a:r>
              <a:rPr lang="en-US" baseline="0" dirty="0" err="1" smtClean="0"/>
              <a:t>K’nex</a:t>
            </a:r>
            <a:endParaRPr lang="en-US" baseline="0" dirty="0" smtClean="0"/>
          </a:p>
          <a:p>
            <a:pPr marL="170181" indent="-170181">
              <a:buFontTx/>
              <a:buChar char="-"/>
            </a:pPr>
            <a:r>
              <a:rPr lang="en-US" baseline="0" dirty="0" err="1" smtClean="0"/>
              <a:t>Makey</a:t>
            </a:r>
            <a:r>
              <a:rPr lang="en-US" baseline="0" dirty="0" smtClean="0"/>
              <a:t> </a:t>
            </a:r>
            <a:r>
              <a:rPr lang="en-US" baseline="0" dirty="0" err="1" smtClean="0"/>
              <a:t>Makey</a:t>
            </a:r>
            <a:endParaRPr lang="en-US" dirty="0"/>
          </a:p>
        </p:txBody>
      </p:sp>
      <p:sp>
        <p:nvSpPr>
          <p:cNvPr id="4" name="Slide Number Placeholder 3"/>
          <p:cNvSpPr>
            <a:spLocks noGrp="1"/>
          </p:cNvSpPr>
          <p:nvPr>
            <p:ph type="sldNum" sz="quarter" idx="10"/>
          </p:nvPr>
        </p:nvSpPr>
        <p:spPr/>
        <p:txBody>
          <a:bodyPr/>
          <a:lstStyle/>
          <a:p>
            <a:fld id="{76277D77-16AB-43F5-8729-7C8FF3842293}"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Meredith</a:t>
            </a:r>
          </a:p>
          <a:p>
            <a:r>
              <a:rPr lang="en-US" dirty="0" smtClean="0"/>
              <a:t>-Storytime is an integral part of all public</a:t>
            </a:r>
            <a:r>
              <a:rPr lang="en-US" baseline="0" dirty="0" smtClean="0"/>
              <a:t> libraries giving all children and babies an introduction to books, rhymes, songs and more. We will discuss what the FFL does with storytime later on </a:t>
            </a:r>
          </a:p>
          <a:p>
            <a:endParaRPr lang="en-US" dirty="0" smtClean="0"/>
          </a:p>
          <a:p>
            <a:r>
              <a:rPr lang="en-US" dirty="0" smtClean="0"/>
              <a:t>-Smartplay is a drop</a:t>
            </a:r>
            <a:r>
              <a:rPr lang="en-US" baseline="0" dirty="0" smtClean="0"/>
              <a:t> in play program for preschoolers. There is a grocery store, a library, story board, letter mat, puzzles, crafts, puppet theater and play cars. Each station </a:t>
            </a:r>
            <a:r>
              <a:rPr lang="en-US" baseline="0" dirty="0" err="1" smtClean="0"/>
              <a:t>devlops</a:t>
            </a:r>
            <a:r>
              <a:rPr lang="en-US" baseline="0" dirty="0" smtClean="0"/>
              <a:t> one or more early literacy skills through the process of play with other children and caregivers</a:t>
            </a:r>
          </a:p>
          <a:p>
            <a:endParaRPr lang="en-US" dirty="0" smtClean="0"/>
          </a:p>
          <a:p>
            <a:r>
              <a:rPr lang="en-US" dirty="0" smtClean="0"/>
              <a:t>-Summer reading- At the FFL we have a separate Summer Reading Program for children 0-5. There</a:t>
            </a:r>
            <a:r>
              <a:rPr lang="en-US" baseline="0" dirty="0" smtClean="0"/>
              <a:t> is a reading and activity component. For ages 0-2 both the parents and child receive prizes for participating and some of the activities include babbling words, pointing at things along a drive and spelling out your name in the bathtub. For children ages 3-5 they receive an activity map as well with a bigger push on reading picture or board books. We find it extremely important for kids to learn to love and read books and the Summer Reading Program for early literacy is an exciting approach. </a:t>
            </a:r>
          </a:p>
          <a:p>
            <a:endParaRPr lang="en-US" dirty="0" smtClean="0"/>
          </a:p>
          <a:p>
            <a:r>
              <a:rPr lang="en-US" dirty="0" smtClean="0"/>
              <a:t>-1000 books before kindergarten is</a:t>
            </a:r>
            <a:r>
              <a:rPr lang="en-US" baseline="0" dirty="0" smtClean="0"/>
              <a:t> an organization that promotes a program in which young children starting from the year they are born have read 1000 books before kindergarten and if you think about it if you start when they are newborns and read one book a night you will have read over 1800 books before the child enters kindergarten. Similar to summer reading, after a child reaches a milestone like 100 books they receive a reward. We will be implementing this program this year! </a:t>
            </a:r>
            <a:endParaRPr lang="en-US" dirty="0"/>
          </a:p>
        </p:txBody>
      </p:sp>
      <p:sp>
        <p:nvSpPr>
          <p:cNvPr id="4" name="Slide Number Placeholder 3"/>
          <p:cNvSpPr>
            <a:spLocks noGrp="1"/>
          </p:cNvSpPr>
          <p:nvPr>
            <p:ph type="sldNum" sz="quarter" idx="10"/>
          </p:nvPr>
        </p:nvSpPr>
        <p:spPr/>
        <p:txBody>
          <a:bodyPr/>
          <a:lstStyle/>
          <a:p>
            <a:fld id="{76277D77-16AB-43F5-8729-7C8FF3842293}"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Margaret</a:t>
            </a:r>
          </a:p>
          <a:p>
            <a:endParaRPr lang="en-US" dirty="0" smtClean="0"/>
          </a:p>
          <a:p>
            <a:r>
              <a:rPr lang="en-US" dirty="0" smtClean="0"/>
              <a:t>All of these great collections, databases, and early literacy initiatives</a:t>
            </a:r>
            <a:r>
              <a:rPr lang="en-US" baseline="0" dirty="0" smtClean="0"/>
              <a:t> mean nothing if the public doesn’t know they are available.</a:t>
            </a:r>
          </a:p>
          <a:p>
            <a:r>
              <a:rPr lang="en-US" baseline="0" dirty="0" smtClean="0"/>
              <a:t>So, we do outreach to raise awareness in the community of the amazing resources available in their public library. We attend local events and festivals like the YMCA Healthy Kids Fair, Fayetteville Festival, and this year we will be joining the rest of New York State libraries at the NY State Fair. </a:t>
            </a:r>
          </a:p>
          <a:p>
            <a:endParaRPr lang="en-US" baseline="0" dirty="0" smtClean="0"/>
          </a:p>
          <a:p>
            <a:r>
              <a:rPr lang="en-US" baseline="0" dirty="0" smtClean="0"/>
              <a:t>We visit local schools to talk about the library, do demonstrations and run programs, and enumerate the perks of having a public library card. We also invite teachers and their students to visit us for a field trip to get hands on experience with some of our kits, using our spaces, receiving training on our equipment, and for tours. Recently we have begun planning our school visits and field trips to talk about the summer reading program this year and all of the programs and opportunities that are available for children and teens. </a:t>
            </a:r>
          </a:p>
          <a:p>
            <a:endParaRPr lang="en-US" baseline="0" dirty="0" smtClean="0"/>
          </a:p>
          <a:p>
            <a:r>
              <a:rPr lang="en-US" baseline="0" dirty="0" smtClean="0"/>
              <a:t>It is our goal, while doing outreach, to not just share information but find potential partners and collaborators for future programs and initiatives. We especially want to create partnerships with schools and other educational organizations so that we can do our best to support education at all levels in </a:t>
            </a:r>
            <a:r>
              <a:rPr lang="en-US" baseline="0" smtClean="0"/>
              <a:t>our community.</a:t>
            </a:r>
            <a:endParaRPr lang="en-US" baseline="0" dirty="0" smtClean="0"/>
          </a:p>
          <a:p>
            <a:endParaRPr lang="en-US" dirty="0" smtClean="0"/>
          </a:p>
          <a:p>
            <a:r>
              <a:rPr lang="en-US" dirty="0" smtClean="0"/>
              <a:t>Raise</a:t>
            </a:r>
            <a:r>
              <a:rPr lang="en-US" baseline="0" dirty="0" smtClean="0"/>
              <a:t> </a:t>
            </a:r>
            <a:r>
              <a:rPr lang="en-US" baseline="0" dirty="0" smtClean="0"/>
              <a:t>awareness</a:t>
            </a:r>
          </a:p>
          <a:p>
            <a:r>
              <a:rPr lang="en-US" baseline="0" dirty="0" smtClean="0"/>
              <a:t>Share information</a:t>
            </a:r>
            <a:endParaRPr lang="en-US" dirty="0" smtClean="0"/>
          </a:p>
          <a:p>
            <a:r>
              <a:rPr lang="en-US" dirty="0" smtClean="0"/>
              <a:t>School library partnerships</a:t>
            </a:r>
          </a:p>
          <a:p>
            <a:r>
              <a:rPr lang="en-US" dirty="0" smtClean="0"/>
              <a:t>Field trips</a:t>
            </a:r>
          </a:p>
          <a:p>
            <a:r>
              <a:rPr lang="en-US" dirty="0" smtClean="0"/>
              <a:t>Mobile</a:t>
            </a:r>
            <a:r>
              <a:rPr lang="en-US" baseline="0" dirty="0" smtClean="0"/>
              <a:t> resources</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76277D77-16AB-43F5-8729-7C8FF3842293}"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Meredith</a:t>
            </a:r>
          </a:p>
          <a:p>
            <a:r>
              <a:rPr lang="en-US" dirty="0" smtClean="0"/>
              <a:t>This is how we are learning to provide support for you</a:t>
            </a:r>
            <a:endParaRPr lang="en-US" dirty="0"/>
          </a:p>
        </p:txBody>
      </p:sp>
      <p:sp>
        <p:nvSpPr>
          <p:cNvPr id="4" name="Slide Number Placeholder 3"/>
          <p:cNvSpPr>
            <a:spLocks noGrp="1"/>
          </p:cNvSpPr>
          <p:nvPr>
            <p:ph type="sldNum" sz="quarter" idx="10"/>
          </p:nvPr>
        </p:nvSpPr>
        <p:spPr/>
        <p:txBody>
          <a:bodyPr/>
          <a:lstStyle/>
          <a:p>
            <a:fld id="{76277D77-16AB-43F5-8729-7C8FF3842293}"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a:t>
            </a:r>
            <a:r>
              <a:rPr lang="en-US" baseline="0" dirty="0" smtClean="0"/>
              <a:t> public librarians we try to at</a:t>
            </a:r>
            <a:r>
              <a:rPr lang="en-US" dirty="0" smtClean="0"/>
              <a:t>tend as many webinars as possible,</a:t>
            </a:r>
            <a:r>
              <a:rPr lang="en-US" baseline="0" dirty="0" smtClean="0"/>
              <a:t> some of the information is repetitive but you can hear from the publishers about their new materials and how they align with the standards or hear from education experts about the Common Core. There is a plethora of information in these webinars. If you are a NYLA member it is always beneficial for us as public librarians to attend some of the Section of School Libraries section offerings especially around topics on the Common Core. Two years ago I attended the NYLA CE on Common Core in Saratoga Springs and that was one of the best presentations I experienced on the topic. .</a:t>
            </a:r>
            <a:endParaRPr lang="en-US" dirty="0"/>
          </a:p>
        </p:txBody>
      </p:sp>
      <p:sp>
        <p:nvSpPr>
          <p:cNvPr id="4" name="Slide Number Placeholder 3"/>
          <p:cNvSpPr>
            <a:spLocks noGrp="1"/>
          </p:cNvSpPr>
          <p:nvPr>
            <p:ph type="sldNum" sz="quarter" idx="10"/>
          </p:nvPr>
        </p:nvSpPr>
        <p:spPr/>
        <p:txBody>
          <a:bodyPr/>
          <a:lstStyle/>
          <a:p>
            <a:fld id="{76277D77-16AB-43F5-8729-7C8FF3842293}"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EngageNY</a:t>
            </a:r>
            <a:r>
              <a:rPr lang="en-US" dirty="0" smtClean="0"/>
              <a:t> is a great resource as we mentioned that can be used as a guide for the standards</a:t>
            </a:r>
            <a:r>
              <a:rPr lang="en-US" baseline="0" dirty="0" smtClean="0"/>
              <a:t> when staff has a question or is asked about the common core from a patron. FFL Common Core Learning Day is an event we hosted last year at our library for educators in the region. We had Barbara Stripling, Sue Kowalski and Jim Belair teach and discuss the standards with an audience mostly made up of public librarians. It is something we plan to do again in the future to make sure public librarians are up to speed on what is going on in the schools. We will continue to read SLJ and VOYA as this topic is touched upon frequently. Join professional organizations like NYLA and ALA and participate on committees and boards. </a:t>
            </a:r>
            <a:endParaRPr lang="en-US" dirty="0"/>
          </a:p>
        </p:txBody>
      </p:sp>
      <p:sp>
        <p:nvSpPr>
          <p:cNvPr id="4" name="Slide Number Placeholder 3"/>
          <p:cNvSpPr>
            <a:spLocks noGrp="1"/>
          </p:cNvSpPr>
          <p:nvPr>
            <p:ph type="sldNum" sz="quarter" idx="10"/>
          </p:nvPr>
        </p:nvSpPr>
        <p:spPr/>
        <p:txBody>
          <a:bodyPr/>
          <a:lstStyle/>
          <a:p>
            <a:fld id="{76277D77-16AB-43F5-8729-7C8FF3842293}"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Margaret</a:t>
            </a:r>
            <a:endParaRPr lang="en-US" dirty="0"/>
          </a:p>
        </p:txBody>
      </p:sp>
      <p:sp>
        <p:nvSpPr>
          <p:cNvPr id="4" name="Slide Number Placeholder 3"/>
          <p:cNvSpPr>
            <a:spLocks noGrp="1"/>
          </p:cNvSpPr>
          <p:nvPr>
            <p:ph type="sldNum" sz="quarter" idx="10"/>
          </p:nvPr>
        </p:nvSpPr>
        <p:spPr/>
        <p:txBody>
          <a:bodyPr/>
          <a:lstStyle/>
          <a:p>
            <a:fld id="{76277D77-16AB-43F5-8729-7C8FF3842293}"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Margaret</a:t>
            </a:r>
            <a:endParaRPr lang="en-US" dirty="0"/>
          </a:p>
        </p:txBody>
      </p:sp>
      <p:sp>
        <p:nvSpPr>
          <p:cNvPr id="4" name="Slide Number Placeholder 3"/>
          <p:cNvSpPr>
            <a:spLocks noGrp="1"/>
          </p:cNvSpPr>
          <p:nvPr>
            <p:ph type="sldNum" sz="quarter" idx="10"/>
          </p:nvPr>
        </p:nvSpPr>
        <p:spPr/>
        <p:txBody>
          <a:bodyPr/>
          <a:lstStyle/>
          <a:p>
            <a:fld id="{76277D77-16AB-43F5-8729-7C8FF3842293}"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Meredith: Storytime is the eye</a:t>
            </a:r>
            <a:r>
              <a:rPr lang="en-US" baseline="0" dirty="0" smtClean="0"/>
              <a:t> opener for young learners even before they walk, an effective storytime can make a significant impact that will get students ready for school. Storytime helps with physical development and health as well as social and emotional development. It increases children’s communication and literacy skills and introduces them to the world of math, science, technology etc. and creating a love of libraries and life long readers. The early literacy skills that we teach in storytime will create young learners who are more aware of their surroundings and ready for kindergarten. We use iPads in our storytime to incorporate different kinds of learning, touching, hearing and seeing actual images and sounds that relate to the stories we read. Music, movement and repetition create the developmental, emotional and social skills for children. We use at least one nonfiction title in our storytimes and ask lots of questions about the book to align with the ELA Shift 1. In storytime we have been adding hands on elements like using building blocks to make buildings, train tracks and trains to develop early engineering skills! In storytime we read books that might be a step higher then normal, creating a staircase of complexity. This intertwines with the academic vocabulary shift by introducing new words in each storytime and discussing what they mean.  We have also been sending parents home with early literacy tips and activities to add another component to extend at home after school and after the library. (show example)</a:t>
            </a:r>
            <a:endParaRPr lang="en-US" dirty="0"/>
          </a:p>
        </p:txBody>
      </p:sp>
      <p:sp>
        <p:nvSpPr>
          <p:cNvPr id="4" name="Slide Number Placeholder 3"/>
          <p:cNvSpPr>
            <a:spLocks noGrp="1"/>
          </p:cNvSpPr>
          <p:nvPr>
            <p:ph type="sldNum" sz="quarter" idx="10"/>
          </p:nvPr>
        </p:nvSpPr>
        <p:spPr/>
        <p:txBody>
          <a:bodyPr/>
          <a:lstStyle/>
          <a:p>
            <a:fld id="{76277D77-16AB-43F5-8729-7C8FF3842293}"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Meredith: Little Makers is a free play area with complimentary programs that encourage children ages 5-8 to imagine, create, and build. The Little Makers area is open</a:t>
            </a:r>
            <a:r>
              <a:rPr lang="en-US" baseline="0" dirty="0" smtClean="0"/>
              <a:t> at all times when the library is open and has picture frames on the wall with clothespins for little makers to display their art work! It also has Roominate DIY wired dollhouse building kits, Snap Circuits which make learning how to use electronics easy (seen in picture), MaKey MaKey which allows you to become an inventor by alligator clipping the Internet to anything like bananas or Play Doh, Bionic Blox, an architectural construction and building set, Kaleido gears, which teaches children the simple principles of mechanics and Goldie Blox, which offer a story, games and activities to encourage girls to learn engineering skills. The Little Makers program happens twice a month where a story is read, a picture book and nonfiction component and then everyone does an activity, most recently Little Makers did a marble run, used hammers and nails to build their own wooden car and have used Snap Circuits, MaKey </a:t>
            </a:r>
            <a:r>
              <a:rPr lang="en-US" baseline="0" dirty="0" err="1" smtClean="0"/>
              <a:t>MaKey</a:t>
            </a:r>
            <a:r>
              <a:rPr lang="en-US" baseline="0" dirty="0" smtClean="0"/>
              <a:t> in previous sessions. </a:t>
            </a:r>
            <a:endParaRPr lang="en-US" dirty="0"/>
          </a:p>
        </p:txBody>
      </p:sp>
      <p:sp>
        <p:nvSpPr>
          <p:cNvPr id="4" name="Slide Number Placeholder 3"/>
          <p:cNvSpPr>
            <a:spLocks noGrp="1"/>
          </p:cNvSpPr>
          <p:nvPr>
            <p:ph type="sldNum" sz="quarter" idx="10"/>
          </p:nvPr>
        </p:nvSpPr>
        <p:spPr/>
        <p:txBody>
          <a:bodyPr/>
          <a:lstStyle/>
          <a:p>
            <a:fld id="{76277D77-16AB-43F5-8729-7C8FF3842293}"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Meredith:</a:t>
            </a:r>
            <a:r>
              <a:rPr lang="en-US" baseline="0" dirty="0" smtClean="0"/>
              <a:t> This program is for school aged children and </a:t>
            </a:r>
            <a:r>
              <a:rPr lang="en-US" baseline="0" dirty="0" err="1" smtClean="0"/>
              <a:t>tweens</a:t>
            </a:r>
            <a:r>
              <a:rPr lang="en-US" baseline="0" dirty="0" smtClean="0"/>
              <a:t> and we do it each year during a day off from school. I filmed 9 people on staff for interrogation videos and planted evidence around the library including a crime scene and handwriting samples. Each kid gets a spiral notepad and pen and has to take notes on all of the evidence and come to a conclusion via teamwork and discussion on who committed the crime. We took notes on big paper on each subject based on the various types of media that they analyzed, therefore writing from sources and creating text based answers. I made sure to use real terms such as evidence, interrogation, suspects to increase academic vocabulary and put the vocabulary into context. Patrons had to comprehend all the information given to them and critique what was presented. Margaret ended up being our number suspect and we made a successful arrest the first year we did the program! </a:t>
            </a:r>
            <a:endParaRPr lang="en-US" dirty="0"/>
          </a:p>
        </p:txBody>
      </p:sp>
      <p:sp>
        <p:nvSpPr>
          <p:cNvPr id="4" name="Slide Number Placeholder 3"/>
          <p:cNvSpPr>
            <a:spLocks noGrp="1"/>
          </p:cNvSpPr>
          <p:nvPr>
            <p:ph type="sldNum" sz="quarter" idx="10"/>
          </p:nvPr>
        </p:nvSpPr>
        <p:spPr/>
        <p:txBody>
          <a:bodyPr/>
          <a:lstStyle/>
          <a:p>
            <a:fld id="{76277D77-16AB-43F5-8729-7C8FF3842293}"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Meredith: The Story Wall is a new installment at the library and it encourages patrons</a:t>
            </a:r>
            <a:r>
              <a:rPr lang="en-US" baseline="0" dirty="0" smtClean="0"/>
              <a:t> to write in the narrative, to encourage creative writing and a sense of community. Each month I will start the story off with a short opening sentence and let it go from there. Our first wall story started with a frog, who ate some popcorn that was genetically engineered and it exploded so the frog and his friend Otto went to Germany where they found magic beans….</a:t>
            </a:r>
          </a:p>
          <a:p>
            <a:endParaRPr lang="en-US" dirty="0"/>
          </a:p>
        </p:txBody>
      </p:sp>
      <p:sp>
        <p:nvSpPr>
          <p:cNvPr id="4" name="Slide Number Placeholder 3"/>
          <p:cNvSpPr>
            <a:spLocks noGrp="1"/>
          </p:cNvSpPr>
          <p:nvPr>
            <p:ph type="sldNum" sz="quarter" idx="10"/>
          </p:nvPr>
        </p:nvSpPr>
        <p:spPr/>
        <p:txBody>
          <a:bodyPr/>
          <a:lstStyle/>
          <a:p>
            <a:fld id="{76277D77-16AB-43F5-8729-7C8FF3842293}"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Meredith: The Fayetteville Fantastics is a new program that the library offers. Kids in elementary school can come to the library for up to one hour a week and help in the library! Every kid has a nametag on a lanyard that they wear during</a:t>
            </a:r>
            <a:r>
              <a:rPr lang="en-US" baseline="0" dirty="0" smtClean="0"/>
              <a:t> their shift (ownership) and have to spend at least fifteen minutes straightening up the library and in the remaining time they can organize books, create art to be displayed around the library, make book reviews, book lists and each month one fantastic will have his or her own book display with a bio about them and why these are there favorite books. This program is geared to create life long library users, creating a third space for kids after school (or during the day for homeschoolers) and to start kids young with basic job skills like having a schedule and being responsible.  </a:t>
            </a:r>
            <a:endParaRPr lang="en-US" dirty="0"/>
          </a:p>
        </p:txBody>
      </p:sp>
      <p:sp>
        <p:nvSpPr>
          <p:cNvPr id="4" name="Slide Number Placeholder 3"/>
          <p:cNvSpPr>
            <a:spLocks noGrp="1"/>
          </p:cNvSpPr>
          <p:nvPr>
            <p:ph type="sldNum" sz="quarter" idx="10"/>
          </p:nvPr>
        </p:nvSpPr>
        <p:spPr/>
        <p:txBody>
          <a:bodyPr/>
          <a:lstStyle/>
          <a:p>
            <a:fld id="{76277D77-16AB-43F5-8729-7C8FF3842293}"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Margaret</a:t>
            </a:r>
            <a:endParaRPr lang="en-US" dirty="0"/>
          </a:p>
        </p:txBody>
      </p:sp>
      <p:sp>
        <p:nvSpPr>
          <p:cNvPr id="4" name="Slide Number Placeholder 3"/>
          <p:cNvSpPr>
            <a:spLocks noGrp="1"/>
          </p:cNvSpPr>
          <p:nvPr>
            <p:ph type="sldNum" sz="quarter" idx="10"/>
          </p:nvPr>
        </p:nvSpPr>
        <p:spPr/>
        <p:txBody>
          <a:bodyPr/>
          <a:lstStyle/>
          <a:p>
            <a:fld id="{76277D77-16AB-43F5-8729-7C8FF3842293}"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Margaret: </a:t>
            </a:r>
            <a:endParaRPr lang="en-US" dirty="0"/>
          </a:p>
        </p:txBody>
      </p:sp>
      <p:sp>
        <p:nvSpPr>
          <p:cNvPr id="4" name="Slide Number Placeholder 3"/>
          <p:cNvSpPr>
            <a:spLocks noGrp="1"/>
          </p:cNvSpPr>
          <p:nvPr>
            <p:ph type="sldNum" sz="quarter" idx="10"/>
          </p:nvPr>
        </p:nvSpPr>
        <p:spPr/>
        <p:txBody>
          <a:bodyPr/>
          <a:lstStyle/>
          <a:p>
            <a:fld id="{76277D77-16AB-43F5-8729-7C8FF3842293}"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Margaret:</a:t>
            </a:r>
          </a:p>
          <a:p>
            <a:endParaRPr lang="en-US" dirty="0" smtClean="0"/>
          </a:p>
          <a:p>
            <a:r>
              <a:rPr lang="en-US" dirty="0" err="1" smtClean="0"/>
              <a:t>Creaton</a:t>
            </a:r>
            <a:r>
              <a:rPr lang="en-US" dirty="0" smtClean="0"/>
              <a:t> Club: 6-8</a:t>
            </a:r>
            <a:r>
              <a:rPr lang="en-US" baseline="30000" dirty="0" smtClean="0"/>
              <a:t>th</a:t>
            </a:r>
            <a:r>
              <a:rPr lang="en-US" dirty="0" smtClean="0"/>
              <a:t> grade</a:t>
            </a:r>
          </a:p>
          <a:p>
            <a:endParaRPr lang="en-US" dirty="0" smtClean="0"/>
          </a:p>
          <a:p>
            <a:r>
              <a:rPr lang="en-US" dirty="0" smtClean="0"/>
              <a:t>Meredith: With the great</a:t>
            </a:r>
            <a:r>
              <a:rPr lang="en-US" baseline="0" dirty="0" smtClean="0"/>
              <a:t> success from Creation Club, we started Creation Club Jr. for 3-5</a:t>
            </a:r>
            <a:r>
              <a:rPr lang="en-US" baseline="30000" dirty="0" smtClean="0"/>
              <a:t>th</a:t>
            </a:r>
            <a:r>
              <a:rPr lang="en-US" baseline="0" dirty="0" smtClean="0"/>
              <a:t> graders. We have had over 12 kids per session and have trained kids on the 3D printer, 3D design, vinyl cutter, green screen and more. </a:t>
            </a:r>
            <a:endParaRPr lang="en-US" dirty="0"/>
          </a:p>
        </p:txBody>
      </p:sp>
      <p:sp>
        <p:nvSpPr>
          <p:cNvPr id="4" name="Slide Number Placeholder 3"/>
          <p:cNvSpPr>
            <a:spLocks noGrp="1"/>
          </p:cNvSpPr>
          <p:nvPr>
            <p:ph type="sldNum" sz="quarter" idx="10"/>
          </p:nvPr>
        </p:nvSpPr>
        <p:spPr/>
        <p:txBody>
          <a:bodyPr/>
          <a:lstStyle/>
          <a:p>
            <a:fld id="{76277D77-16AB-43F5-8729-7C8FF3842293}"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Margaret: </a:t>
            </a:r>
            <a:endParaRPr lang="en-US" dirty="0"/>
          </a:p>
        </p:txBody>
      </p:sp>
      <p:sp>
        <p:nvSpPr>
          <p:cNvPr id="4" name="Slide Number Placeholder 3"/>
          <p:cNvSpPr>
            <a:spLocks noGrp="1"/>
          </p:cNvSpPr>
          <p:nvPr>
            <p:ph type="sldNum" sz="quarter" idx="10"/>
          </p:nvPr>
        </p:nvSpPr>
        <p:spPr/>
        <p:txBody>
          <a:bodyPr/>
          <a:lstStyle/>
          <a:p>
            <a:fld id="{76277D77-16AB-43F5-8729-7C8FF3842293}"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Meredith</a:t>
            </a:r>
          </a:p>
          <a:p>
            <a:r>
              <a:rPr lang="en-US" dirty="0" smtClean="0"/>
              <a:t>We </a:t>
            </a:r>
            <a:r>
              <a:rPr lang="en-US" baseline="0" dirty="0" smtClean="0"/>
              <a:t>had local meteorologist Peter Hall at the library before a group of 75 plus patrons. Hall discussed his job both tracking the weather and broadcasting on television. He discussed in great lengths about the weather and the science behind it, therefore aligning to the knowledge in the disciplines. He used a plethora of vocabulary used in the field. We felt that this also created a college and career readiness skill. Hall described how he does the weather in front of a green screen so we decided to use ours and Photoshop those pictures in front of something weather related, so children were using technology and digital media strategically to capture the essence of being a real weathercaster. We combined science and interest in career into one program. This summer we plan to do another similar program.  </a:t>
            </a:r>
            <a:endParaRPr lang="en-US" dirty="0"/>
          </a:p>
        </p:txBody>
      </p:sp>
      <p:sp>
        <p:nvSpPr>
          <p:cNvPr id="4" name="Slide Number Placeholder 3"/>
          <p:cNvSpPr>
            <a:spLocks noGrp="1"/>
          </p:cNvSpPr>
          <p:nvPr>
            <p:ph type="sldNum" sz="quarter" idx="10"/>
          </p:nvPr>
        </p:nvSpPr>
        <p:spPr/>
        <p:txBody>
          <a:bodyPr/>
          <a:lstStyle/>
          <a:p>
            <a:fld id="{76277D77-16AB-43F5-8729-7C8FF3842293}"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Margaret:</a:t>
            </a:r>
            <a:endParaRPr lang="en-US" dirty="0"/>
          </a:p>
        </p:txBody>
      </p:sp>
      <p:sp>
        <p:nvSpPr>
          <p:cNvPr id="4" name="Slide Number Placeholder 3"/>
          <p:cNvSpPr>
            <a:spLocks noGrp="1"/>
          </p:cNvSpPr>
          <p:nvPr>
            <p:ph type="sldNum" sz="quarter" idx="10"/>
          </p:nvPr>
        </p:nvSpPr>
        <p:spPr/>
        <p:txBody>
          <a:bodyPr/>
          <a:lstStyle/>
          <a:p>
            <a:fld id="{76277D77-16AB-43F5-8729-7C8FF3842293}"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692150"/>
            <a:ext cx="2769955" cy="2078419"/>
          </a:xfrm>
        </p:spPr>
      </p:sp>
      <p:sp>
        <p:nvSpPr>
          <p:cNvPr id="3" name="Notes Placeholder 2"/>
          <p:cNvSpPr>
            <a:spLocks noGrp="1"/>
          </p:cNvSpPr>
          <p:nvPr>
            <p:ph type="body" idx="1"/>
          </p:nvPr>
        </p:nvSpPr>
        <p:spPr>
          <a:xfrm>
            <a:off x="695008" y="3015343"/>
            <a:ext cx="5560060" cy="5528027"/>
          </a:xfrm>
        </p:spPr>
        <p:txBody>
          <a:bodyPr>
            <a:normAutofit/>
          </a:bodyPr>
          <a:lstStyle/>
          <a:p>
            <a:r>
              <a:rPr lang="en-US" dirty="0" smtClean="0"/>
              <a:t>Meredith: Make Your Own</a:t>
            </a:r>
            <a:r>
              <a:rPr lang="en-US" baseline="0" dirty="0" smtClean="0"/>
              <a:t> Book is one example of our maker programs that we offer for school aged children and teens. This gives an opportunity for patrons to write from sources around the library and create a final product to take home. We have </a:t>
            </a:r>
            <a:r>
              <a:rPr lang="en-US" baseline="0" dirty="0" err="1" smtClean="0"/>
              <a:t>Minecraft</a:t>
            </a:r>
            <a:r>
              <a:rPr lang="en-US" baseline="0" dirty="0" smtClean="0"/>
              <a:t> </a:t>
            </a:r>
            <a:r>
              <a:rPr lang="en-US" baseline="0" dirty="0" err="1" smtClean="0"/>
              <a:t>Edu</a:t>
            </a:r>
            <a:r>
              <a:rPr lang="en-US" baseline="0" dirty="0" smtClean="0"/>
              <a:t> on all of our computers in the teen space and on our laptops. We have had huge success with our special </a:t>
            </a:r>
            <a:r>
              <a:rPr lang="en-US" baseline="0" dirty="0" err="1" smtClean="0"/>
              <a:t>Minecraft</a:t>
            </a:r>
            <a:r>
              <a:rPr lang="en-US" baseline="0" dirty="0" smtClean="0"/>
              <a:t> programs like </a:t>
            </a:r>
            <a:r>
              <a:rPr lang="en-US" baseline="0" dirty="0" err="1" smtClean="0"/>
              <a:t>Minecraft</a:t>
            </a:r>
            <a:r>
              <a:rPr lang="en-US" baseline="0" dirty="0" smtClean="0"/>
              <a:t> Hunger Games and more.</a:t>
            </a:r>
          </a:p>
          <a:p>
            <a:r>
              <a:rPr lang="en-US" baseline="0" dirty="0" smtClean="0"/>
              <a:t>We received two large boxes of “stuff” from NOVA and just last week we ran two Nova programs. We made things colder y making hand-powered fans out of paper and tried different materials and designs to maximize the fan’s effectiveness. We also tested the strength of the wild by creating a single “eagle toe” our of various materials and tested its motion control and strength. </a:t>
            </a:r>
          </a:p>
          <a:p>
            <a:r>
              <a:rPr lang="en-US" baseline="0" dirty="0" smtClean="0"/>
              <a:t>We offer all patrons access to our 3D printers and Laser Cutter and require each patron to take a 45 minute certification course with a librarian and then they have access to the machines whenever the </a:t>
            </a:r>
            <a:r>
              <a:rPr lang="en-US" baseline="0" dirty="0" err="1" smtClean="0"/>
              <a:t>Fab</a:t>
            </a:r>
            <a:r>
              <a:rPr lang="en-US" baseline="0" dirty="0" smtClean="0"/>
              <a:t> Lab is open. Tomorrow Pete and Mike from the FFL will be talking about our </a:t>
            </a:r>
            <a:r>
              <a:rPr lang="en-US" baseline="0" dirty="0" err="1" smtClean="0"/>
              <a:t>Makerspaces</a:t>
            </a:r>
            <a:r>
              <a:rPr lang="en-US" baseline="0" dirty="0" smtClean="0"/>
              <a:t> and we suggest you attend.</a:t>
            </a:r>
          </a:p>
          <a:p>
            <a:endParaRPr lang="en-US" baseline="0" dirty="0" smtClean="0"/>
          </a:p>
          <a:p>
            <a:r>
              <a:rPr lang="en-US" baseline="0" dirty="0" smtClean="0"/>
              <a:t>Over the summer we have the Young Scientists program which is run by a local science teacher who comes up with a series of experiments that go along with the summer reading theme. The MOST museum in Syracuse and Rosamond Gifford Zoo come to each library in the county and these programs are always popular.   </a:t>
            </a:r>
          </a:p>
          <a:p>
            <a:r>
              <a:rPr lang="en-US" baseline="0" dirty="0" smtClean="0"/>
              <a:t>This year’s Summer Reading Program has the Fizz Boom Read theme so we have planned some very exciting and fun programs around that theme and plan to have great nonfiction book displays to support</a:t>
            </a:r>
          </a:p>
          <a:p>
            <a:endParaRPr lang="en-US" baseline="0" dirty="0" smtClean="0"/>
          </a:p>
          <a:p>
            <a:r>
              <a:rPr lang="en-US" baseline="0" dirty="0" smtClean="0"/>
              <a:t>Finally this summer we will be implementing Geek Girl Camp. A week long camp from upper elementary students who will be coming to the library everyday to learn STEAM skills and also hear from inspiring, awesome women in STEM careers such as ocean engineers, scientists and tech savvy women who work at giant companies like Facebook. </a:t>
            </a:r>
          </a:p>
          <a:p>
            <a:endParaRPr lang="en-US" baseline="0" dirty="0" smtClean="0"/>
          </a:p>
        </p:txBody>
      </p:sp>
      <p:sp>
        <p:nvSpPr>
          <p:cNvPr id="4" name="Slide Number Placeholder 3"/>
          <p:cNvSpPr>
            <a:spLocks noGrp="1"/>
          </p:cNvSpPr>
          <p:nvPr>
            <p:ph type="sldNum" sz="quarter" idx="10"/>
          </p:nvPr>
        </p:nvSpPr>
        <p:spPr/>
        <p:txBody>
          <a:bodyPr/>
          <a:lstStyle/>
          <a:p>
            <a:fld id="{76277D77-16AB-43F5-8729-7C8FF3842293}"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Margaret</a:t>
            </a:r>
            <a:endParaRPr lang="en-US" dirty="0"/>
          </a:p>
        </p:txBody>
      </p:sp>
      <p:sp>
        <p:nvSpPr>
          <p:cNvPr id="4" name="Slide Number Placeholder 3"/>
          <p:cNvSpPr>
            <a:spLocks noGrp="1"/>
          </p:cNvSpPr>
          <p:nvPr>
            <p:ph type="sldNum" sz="quarter" idx="10"/>
          </p:nvPr>
        </p:nvSpPr>
        <p:spPr/>
        <p:txBody>
          <a:bodyPr/>
          <a:lstStyle/>
          <a:p>
            <a:fld id="{76277D77-16AB-43F5-8729-7C8FF3842293}"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6277D77-16AB-43F5-8729-7C8FF3842293}" type="slidenum">
              <a:rPr lang="en-US" smtClean="0"/>
              <a:pPr/>
              <a:t>28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smtClean="0"/>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B1A24CD3-204F-4468-8EE4-28A6668D006A}" type="datetimeFigureOut">
              <a:rPr lang="en-US" smtClean="0"/>
              <a:pPr/>
              <a:t>4/25/2014</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1" name="Rectangle 10"/>
          <p:cNvSpPr/>
          <p:nvPr/>
        </p:nvSpPr>
        <p:spPr>
          <a:xfrm>
            <a:off x="4624388" y="228600"/>
            <a:ext cx="2057400" cy="203911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6802438" y="2377440"/>
            <a:ext cx="2057400" cy="2039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Rectangle 6"/>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B1A24CD3-204F-4468-8EE4-28A6668D006A}" type="datetimeFigureOut">
              <a:rPr lang="en-US" smtClean="0"/>
              <a:pPr/>
              <a:t>4/25/2014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AF16DE-A0D5-4438-950F-5B1E159C2C28}" type="slidenum">
              <a:rPr lang="en-US" smtClean="0"/>
              <a:pPr/>
              <a:t>‹#›</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Rectangle 9"/>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Al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8474" y="134471"/>
            <a:ext cx="7556313" cy="995082"/>
          </a:xfrm>
        </p:spPr>
        <p:txBody>
          <a:bodyPr anchor="b" anchorCtr="0"/>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B1A24CD3-204F-4468-8EE4-28A6668D006A}" type="datetimeFigureOut">
              <a:rPr lang="en-US" smtClean="0"/>
              <a:pPr/>
              <a:t>4/25/2014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AF16DE-A0D5-4438-950F-5B1E159C2C28}" type="slidenum">
              <a:rPr lang="en-US" smtClean="0"/>
              <a:pPr/>
              <a:t>‹#›</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Text Placeholder 3"/>
          <p:cNvSpPr>
            <a:spLocks noGrp="1"/>
          </p:cNvSpPr>
          <p:nvPr>
            <p:ph type="body" sz="half" idx="2"/>
          </p:nvPr>
        </p:nvSpPr>
        <p:spPr>
          <a:xfrm>
            <a:off x="498518" y="1129553"/>
            <a:ext cx="7558960" cy="774700"/>
          </a:xfrm>
        </p:spPr>
        <p:txBody>
          <a:bodyPr vert="horz" lIns="91440" tIns="45720" rIns="91440" bIns="45720" rtlCol="0" anchor="t" anchorCtr="0">
            <a:noAutofit/>
          </a:bodyPr>
          <a:lstStyle>
            <a:lvl1pPr marL="0" indent="0">
              <a:buNone/>
              <a:defRPr kumimoji="0" sz="2400" b="0" i="0" u="none" strike="noStrike" kern="1200" cap="none" spc="0" normalizeH="0" baseline="0">
                <a:ln>
                  <a:noFill/>
                </a:ln>
                <a:solidFill>
                  <a:schemeClr val="accent3"/>
                </a:solidFill>
                <a:effectLst/>
                <a:uLnTx/>
                <a:uFillTx/>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with 2 Pictures">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smtClean="0"/>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B1A24CD3-204F-4468-8EE4-28A6668D006A}" type="datetimeFigureOut">
              <a:rPr lang="en-US" smtClean="0"/>
              <a:pPr/>
              <a:t>4/25/2014</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Picture Placeholder 12"/>
          <p:cNvSpPr>
            <a:spLocks noGrp="1"/>
          </p:cNvSpPr>
          <p:nvPr>
            <p:ph type="pic" sz="quarter" idx="12"/>
          </p:nvPr>
        </p:nvSpPr>
        <p:spPr>
          <a:xfrm>
            <a:off x="4624388" y="228600"/>
            <a:ext cx="2057400" cy="2039112"/>
          </a:xfrm>
        </p:spPr>
        <p:txBody>
          <a:bodyPr/>
          <a:lstStyle>
            <a:lvl1pPr>
              <a:buNone/>
              <a:defRPr/>
            </a:lvl1pPr>
          </a:lstStyle>
          <a:p>
            <a:r>
              <a:rPr lang="en-US" smtClean="0"/>
              <a:t>Click icon to add picture</a:t>
            </a:r>
            <a:endParaRPr/>
          </a:p>
        </p:txBody>
      </p:sp>
      <p:sp>
        <p:nvSpPr>
          <p:cNvPr id="14" name="Picture Placeholder 12"/>
          <p:cNvSpPr>
            <a:spLocks noGrp="1"/>
          </p:cNvSpPr>
          <p:nvPr>
            <p:ph type="pic" sz="quarter" idx="13"/>
          </p:nvPr>
        </p:nvSpPr>
        <p:spPr>
          <a:xfrm>
            <a:off x="6802438" y="2377440"/>
            <a:ext cx="2057400" cy="2039112"/>
          </a:xfrm>
        </p:spPr>
        <p:txBody>
          <a:bodyPr/>
          <a:lstStyle>
            <a:lvl1pPr>
              <a:buNone/>
              <a:defRPr/>
            </a:lvl1pPr>
          </a:lstStyle>
          <a:p>
            <a:r>
              <a:rPr lang="en-US" smtClean="0"/>
              <a:t>Click icon to add picture</a:t>
            </a:r>
            <a:endParaRPr/>
          </a:p>
        </p:txBody>
      </p:sp>
      <p:sp>
        <p:nvSpPr>
          <p:cNvPr id="16" name="Text Placeholder 3"/>
          <p:cNvSpPr>
            <a:spLocks noGrp="1"/>
          </p:cNvSpPr>
          <p:nvPr>
            <p:ph type="body" sz="half" idx="2"/>
          </p:nvPr>
        </p:nvSpPr>
        <p:spPr>
          <a:xfrm>
            <a:off x="857250" y="1779494"/>
            <a:ext cx="3086100" cy="2040905"/>
          </a:xfrm>
        </p:spPr>
        <p:txBody>
          <a:bodyPr lIns="45720" tIns="45720" rIns="45720" anchor="t">
            <a:noAutofit/>
          </a:bodyPr>
          <a:lstStyle>
            <a:lvl1pPr marL="0" indent="0" algn="ctr">
              <a:spcBef>
                <a:spcPts val="600"/>
              </a:spcBef>
              <a:buNone/>
              <a:defRPr sz="4600">
                <a:solidFill>
                  <a:schemeClr val="bg1"/>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658907" y="228600"/>
            <a:ext cx="820093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86000" y="3124200"/>
            <a:ext cx="5638800" cy="1362075"/>
          </a:xfrm>
        </p:spPr>
        <p:txBody>
          <a:bodyPr anchor="b" anchorCtr="0">
            <a:normAutofit/>
          </a:bodyPr>
          <a:lstStyle>
            <a:lvl1pPr algn="l">
              <a:defRPr sz="3200" b="0" cap="none" baseline="0">
                <a:solidFill>
                  <a:schemeClr val="bg1"/>
                </a:solidFill>
              </a:defRPr>
            </a:lvl1pPr>
          </a:lstStyle>
          <a:p>
            <a:r>
              <a:rPr lang="en-US" smtClean="0"/>
              <a:t>Click to edit Master title style</a:t>
            </a:r>
            <a:endParaRPr/>
          </a:p>
        </p:txBody>
      </p:sp>
      <p:sp>
        <p:nvSpPr>
          <p:cNvPr id="3" name="Text Placeholder 2"/>
          <p:cNvSpPr>
            <a:spLocks noGrp="1"/>
          </p:cNvSpPr>
          <p:nvPr>
            <p:ph type="body" idx="1"/>
          </p:nvPr>
        </p:nvSpPr>
        <p:spPr>
          <a:xfrm>
            <a:off x="2286000" y="4495800"/>
            <a:ext cx="5638800" cy="1500187"/>
          </a:xfrm>
        </p:spPr>
        <p:txBody>
          <a:bodyPr anchor="t" anchorCtr="0">
            <a:normAutofit/>
          </a:bodyPr>
          <a:lstStyle>
            <a:lvl1pPr marL="0" indent="0">
              <a:spcBef>
                <a:spcPts val="300"/>
              </a:spcBef>
              <a:buNone/>
              <a:defRPr sz="14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58906" y="6248774"/>
            <a:ext cx="1474694" cy="365125"/>
          </a:xfrm>
        </p:spPr>
        <p:txBody>
          <a:bodyPr/>
          <a:lstStyle>
            <a:lvl1pPr algn="l">
              <a:defRPr>
                <a:solidFill>
                  <a:schemeClr val="bg1"/>
                </a:solidFill>
              </a:defRPr>
            </a:lvl1pPr>
          </a:lstStyle>
          <a:p>
            <a:fld id="{B1A24CD3-204F-4468-8EE4-28A6668D006A}" type="datetimeFigureOut">
              <a:rPr lang="en-US" smtClean="0"/>
              <a:pPr/>
              <a:t>4/25/2014</a:t>
            </a:fld>
            <a:endParaRPr lang="en-US"/>
          </a:p>
        </p:txBody>
      </p:sp>
      <p:sp>
        <p:nvSpPr>
          <p:cNvPr id="5" name="Footer Placeholder 4"/>
          <p:cNvSpPr>
            <a:spLocks noGrp="1"/>
          </p:cNvSpPr>
          <p:nvPr>
            <p:ph type="ftr" sz="quarter" idx="11"/>
          </p:nvPr>
        </p:nvSpPr>
        <p:spPr>
          <a:xfrm>
            <a:off x="2286000" y="6248774"/>
            <a:ext cx="5638800" cy="365125"/>
          </a:xfrm>
        </p:spPr>
        <p:txBody>
          <a:bodyPr/>
          <a:lstStyle>
            <a:lvl1pPr>
              <a:defRPr>
                <a:solidFill>
                  <a:schemeClr val="bg1"/>
                </a:solidFill>
              </a:defRPr>
            </a:lvl1pPr>
          </a:lstStyle>
          <a:p>
            <a:endParaRPr lang="en-US"/>
          </a:p>
        </p:txBody>
      </p:sp>
      <p:sp>
        <p:nvSpPr>
          <p:cNvPr id="6" name="Slide Number Placeholder 5"/>
          <p:cNvSpPr>
            <a:spLocks noGrp="1"/>
          </p:cNvSpPr>
          <p:nvPr>
            <p:ph type="sldNum" sz="quarter" idx="12"/>
          </p:nvPr>
        </p:nvSpPr>
        <p:spPr>
          <a:xfrm>
            <a:off x="8305800" y="6248774"/>
            <a:ext cx="554038" cy="365125"/>
          </a:xfrm>
        </p:spPr>
        <p:txBody>
          <a:bodyPr/>
          <a:lstStyle/>
          <a:p>
            <a:fld id="{57AF16DE-A0D5-4438-950F-5B1E159C2C28}" type="slidenum">
              <a:rPr lang="en-US" smtClean="0"/>
              <a:pPr/>
              <a:t>‹#›</a:t>
            </a:fld>
            <a:endParaRPr lang="en-US"/>
          </a:p>
        </p:txBody>
      </p:sp>
      <p:sp>
        <p:nvSpPr>
          <p:cNvPr id="8" name="TextBox 7"/>
          <p:cNvSpPr txBox="1"/>
          <p:nvPr/>
        </p:nvSpPr>
        <p:spPr>
          <a:xfrm>
            <a:off x="2003612" y="3110754"/>
            <a:ext cx="260909" cy="615553"/>
          </a:xfrm>
          <a:prstGeom prst="rect">
            <a:avLst/>
          </a:prstGeom>
          <a:noFill/>
        </p:spPr>
        <p:txBody>
          <a:bodyPr wrap="square" lIns="0" tIns="0" rIns="0" bIns="0" rtlCol="0">
            <a:spAutoFit/>
          </a:bodyPr>
          <a:lstStyle/>
          <a:p>
            <a:r>
              <a:rPr sz="4000" b="1">
                <a:solidFill>
                  <a:schemeClr val="accent1">
                    <a:lumMod val="60000"/>
                    <a:lumOff val="40000"/>
                  </a:schemeClr>
                </a:solidFill>
              </a:rPr>
              <a:t>+</a:t>
            </a:r>
          </a:p>
        </p:txBody>
      </p:sp>
      <p:sp>
        <p:nvSpPr>
          <p:cNvPr id="9" name="Rectangle 8"/>
          <p:cNvSpPr/>
          <p:nvPr/>
        </p:nvSpPr>
        <p:spPr>
          <a:xfrm>
            <a:off x="285750" y="228600"/>
            <a:ext cx="212725" cy="6345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1" name="Rectangle 10"/>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39987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B1A24CD3-204F-4468-8EE4-28A6668D006A}" type="datetimeFigureOut">
              <a:rPr lang="en-US" smtClean="0"/>
              <a:pPr/>
              <a:t>4/25/2014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Rectangle 9"/>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TextBox 11"/>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4" name="Content Placeholder 3"/>
          <p:cNvSpPr>
            <a:spLocks noGrp="1"/>
          </p:cNvSpPr>
          <p:nvPr>
            <p:ph sz="half" idx="2"/>
          </p:nvPr>
        </p:nvSpPr>
        <p:spPr>
          <a:xfrm>
            <a:off x="497541"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6" name="Content Placeholder 5"/>
          <p:cNvSpPr>
            <a:spLocks noGrp="1"/>
          </p:cNvSpPr>
          <p:nvPr>
            <p:ph sz="quarter" idx="4"/>
          </p:nvPr>
        </p:nvSpPr>
        <p:spPr>
          <a:xfrm>
            <a:off x="4399878"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B1A24CD3-204F-4468-8EE4-28A6668D006A}" type="datetimeFigureOut">
              <a:rPr lang="en-US" smtClean="0"/>
              <a:pPr/>
              <a:t>4/25/2014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7AF16DE-A0D5-4438-950F-5B1E159C2C28}" type="slidenum">
              <a:rPr lang="en-US" smtClean="0"/>
              <a:pPr/>
              <a:t>‹#›</a:t>
            </a:fld>
            <a:endParaRPr lang="en-US"/>
          </a:p>
        </p:txBody>
      </p:sp>
      <p:sp>
        <p:nvSpPr>
          <p:cNvPr id="3" name="Text Placeholder 2"/>
          <p:cNvSpPr>
            <a:spLocks noGrp="1"/>
          </p:cNvSpPr>
          <p:nvPr>
            <p:ph type="body" idx="1"/>
          </p:nvPr>
        </p:nvSpPr>
        <p:spPr>
          <a:xfrm>
            <a:off x="497541" y="2070847"/>
            <a:ext cx="3657600" cy="322729"/>
          </a:xfrm>
          <a:prstGeom prst="rect">
            <a:avLst/>
          </a:prstGeom>
          <a:solidFill>
            <a:schemeClr val="accent3"/>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399878" y="2070847"/>
            <a:ext cx="3657600" cy="322729"/>
          </a:xfrm>
          <a:prstGeom prst="rect">
            <a:avLst/>
          </a:prstGeom>
          <a:solidFill>
            <a:schemeClr val="accent3">
              <a:lumMod val="60000"/>
              <a:lumOff val="40000"/>
            </a:schemeClr>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98517" y="1985963"/>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B1A24CD3-204F-4468-8EE4-28A6668D006A}" type="datetimeFigureOut">
              <a:rPr lang="en-US" smtClean="0"/>
              <a:pPr/>
              <a:t>4/25/2014</a:t>
            </a:fld>
            <a:endParaRPr lang="en-US"/>
          </a:p>
        </p:txBody>
      </p:sp>
      <p:sp>
        <p:nvSpPr>
          <p:cNvPr id="6" name="Footer Placeholder 5"/>
          <p:cNvSpPr>
            <a:spLocks noGrp="1"/>
          </p:cNvSpPr>
          <p:nvPr>
            <p:ph type="ftr" sz="quarter" idx="11"/>
          </p:nvPr>
        </p:nvSpPr>
        <p:spPr/>
        <p:txBody>
          <a:bodyPr/>
          <a:lstStyle/>
          <a:p>
            <a:endParaRPr lang="en-US"/>
          </a:p>
        </p:txBody>
      </p:sp>
      <p:sp>
        <p:nvSpPr>
          <p:cNvPr id="13" name="Content Placeholder 2"/>
          <p:cNvSpPr>
            <a:spLocks noGrp="1"/>
          </p:cNvSpPr>
          <p:nvPr>
            <p:ph sz="half" idx="14"/>
          </p:nvPr>
        </p:nvSpPr>
        <p:spPr>
          <a:xfrm>
            <a:off x="498517" y="4164965"/>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4" name="Rectangle 13"/>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Slide Number Placeholder 6"/>
          <p:cNvSpPr>
            <a:spLocks noGrp="1"/>
          </p:cNvSpPr>
          <p:nvPr>
            <p:ph type="sldNum" sz="quarter" idx="12"/>
          </p:nvPr>
        </p:nvSpPr>
        <p:spPr>
          <a:xfrm>
            <a:off x="8305800" y="242234"/>
            <a:ext cx="554038" cy="365125"/>
          </a:xfrm>
        </p:spPr>
        <p:txBody>
          <a:bodyPr/>
          <a:lstStyle/>
          <a:p>
            <a:fld id="{57AF16DE-A0D5-4438-950F-5B1E159C2C2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B1A24CD3-204F-4468-8EE4-28A6668D006A}" type="datetimeFigureOut">
              <a:rPr lang="en-US" smtClean="0"/>
              <a:pPr/>
              <a:t>4/25/2014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pPr/>
              <a:t>‹#›</a:t>
            </a:fld>
            <a:endParaRPr lang="en-US"/>
          </a:p>
        </p:txBody>
      </p:sp>
      <p:sp>
        <p:nvSpPr>
          <p:cNvPr id="11" name="Content Placeholder 2"/>
          <p:cNvSpPr>
            <a:spLocks noGrp="1"/>
          </p:cNvSpPr>
          <p:nvPr>
            <p:ph sz="half" idx="15"/>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3"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5" name="Date Placeholder 4"/>
          <p:cNvSpPr>
            <a:spLocks noGrp="1"/>
          </p:cNvSpPr>
          <p:nvPr>
            <p:ph type="dt" sz="half" idx="10"/>
          </p:nvPr>
        </p:nvSpPr>
        <p:spPr/>
        <p:txBody>
          <a:bodyPr/>
          <a:lstStyle/>
          <a:p>
            <a:fld id="{B1A24CD3-204F-4468-8EE4-28A6668D006A}" type="datetimeFigureOut">
              <a:rPr lang="en-US" smtClean="0"/>
              <a:pPr/>
              <a:t>4/25/2014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pPr/>
              <a:t>‹#›</a:t>
            </a:fld>
            <a:endParaRPr lang="en-US"/>
          </a:p>
        </p:txBody>
      </p:sp>
      <p:sp>
        <p:nvSpPr>
          <p:cNvPr id="12" name="Content Placeholder 2"/>
          <p:cNvSpPr>
            <a:spLocks noGrp="1"/>
          </p:cNvSpPr>
          <p:nvPr>
            <p:ph sz="half" idx="17"/>
          </p:nvPr>
        </p:nvSpPr>
        <p:spPr>
          <a:xfrm>
            <a:off x="502920" y="1985963"/>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4" name="Content Placeholder 2"/>
          <p:cNvSpPr>
            <a:spLocks noGrp="1"/>
          </p:cNvSpPr>
          <p:nvPr>
            <p:ph sz="half" idx="18"/>
          </p:nvPr>
        </p:nvSpPr>
        <p:spPr>
          <a:xfrm>
            <a:off x="502920" y="4164965"/>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5"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6"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Rectangle 5"/>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TextBox 7"/>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B1A24CD3-204F-4468-8EE4-28A6668D006A}" type="datetimeFigureOut">
              <a:rPr lang="en-US" smtClean="0"/>
              <a:pPr/>
              <a:t>4/25/2014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7AF16DE-A0D5-4438-950F-5B1E159C2C28}"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5" name="Rectangle 4"/>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B1A24CD3-204F-4468-8EE4-28A6668D006A}" type="datetimeFigureOut">
              <a:rPr lang="en-US" smtClean="0"/>
              <a:pPr/>
              <a:t>4/25/2014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7AF16DE-A0D5-4438-950F-5B1E159C2C28}"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282575" y="228600"/>
            <a:ext cx="3451225"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5" y="2571750"/>
            <a:ext cx="3255264" cy="1162050"/>
          </a:xfrm>
        </p:spPr>
        <p:txBody>
          <a:bodyPr anchor="b">
            <a:normAutofit/>
          </a:bodyPr>
          <a:lstStyle>
            <a:lvl1pPr algn="l">
              <a:defRPr sz="2600" b="0">
                <a:solidFill>
                  <a:schemeClr val="bg1"/>
                </a:solidFill>
              </a:defRPr>
            </a:lvl1pPr>
          </a:lstStyle>
          <a:p>
            <a:r>
              <a:rPr lang="en-US" smtClean="0"/>
              <a:t>Click to edit Master title style</a:t>
            </a:r>
            <a:endParaRPr dirty="0"/>
          </a:p>
        </p:txBody>
      </p:sp>
      <p:sp>
        <p:nvSpPr>
          <p:cNvPr id="3" name="Content Placeholder 2"/>
          <p:cNvSpPr>
            <a:spLocks noGrp="1"/>
          </p:cNvSpPr>
          <p:nvPr>
            <p:ph idx="1"/>
          </p:nvPr>
        </p:nvSpPr>
        <p:spPr>
          <a:xfrm>
            <a:off x="4168775" y="273050"/>
            <a:ext cx="4597399" cy="585311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381093" y="3733800"/>
            <a:ext cx="325526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B1A24CD3-204F-4468-8EE4-28A6668D006A}" type="datetimeFigureOut">
              <a:rPr lang="en-US" smtClean="0"/>
              <a:pPr/>
              <a:t>4/25/2014</a:t>
            </a:fld>
            <a:endParaRPr lang="en-US"/>
          </a:p>
        </p:txBody>
      </p:sp>
      <p:sp>
        <p:nvSpPr>
          <p:cNvPr id="6" name="Footer Placeholder 5"/>
          <p:cNvSpPr>
            <a:spLocks noGrp="1"/>
          </p:cNvSpPr>
          <p:nvPr>
            <p:ph type="ftr" sz="quarter" idx="11"/>
          </p:nvPr>
        </p:nvSpPr>
        <p:spPr>
          <a:xfrm>
            <a:off x="3859305" y="6423585"/>
            <a:ext cx="3316941" cy="365125"/>
          </a:xfrm>
        </p:spPr>
        <p:txBody>
          <a:bodyPr/>
          <a:lstStyle/>
          <a:p>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169404" y="3124200"/>
            <a:ext cx="3898272" cy="87153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6" y="228600"/>
            <a:ext cx="3460658" cy="63452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4169404" y="3995737"/>
            <a:ext cx="3898272"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B1A24CD3-204F-4468-8EE4-28A6668D006A}" type="datetimeFigureOut">
              <a:rPr lang="en-US" smtClean="0"/>
              <a:pPr/>
              <a:t>4/25/2014</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pPr/>
              <a:t>‹#›</a:t>
            </a:fld>
            <a:endParaRPr lang="en-US"/>
          </a:p>
        </p:txBody>
      </p:sp>
      <p:sp>
        <p:nvSpPr>
          <p:cNvPr id="10" name="TextBox 9"/>
          <p:cNvSpPr txBox="1"/>
          <p:nvPr/>
        </p:nvSpPr>
        <p:spPr>
          <a:xfrm>
            <a:off x="3990110"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506505" y="4424082"/>
            <a:ext cx="6191157" cy="83371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5" y="228600"/>
            <a:ext cx="637838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506505" y="5257799"/>
            <a:ext cx="6191157" cy="885825"/>
          </a:xfrm>
        </p:spPr>
        <p:txBody>
          <a:bodyPr/>
          <a:lstStyle>
            <a:lvl1pPr marL="0" indent="0">
              <a:spcBef>
                <a:spcPts val="3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A24CD3-204F-4468-8EE4-28A6668D006A}" type="datetimeFigureOut">
              <a:rPr lang="en-US" smtClean="0"/>
              <a:pPr/>
              <a:t>4/25/2014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pPr/>
              <a:t>‹#›</a:t>
            </a:fld>
            <a:endParaRPr lang="en-US"/>
          </a:p>
        </p:txBody>
      </p:sp>
      <p:sp>
        <p:nvSpPr>
          <p:cNvPr id="8" name="Rectangle 7"/>
          <p:cNvSpPr/>
          <p:nvPr/>
        </p:nvSpPr>
        <p:spPr>
          <a:xfrm>
            <a:off x="6802438" y="22860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6802438" y="2377440"/>
            <a:ext cx="2057400" cy="2039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327212" y="4632792"/>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8" name="Rectangle 7"/>
          <p:cNvSpPr/>
          <p:nvPr/>
        </p:nvSpPr>
        <p:spPr>
          <a:xfrm>
            <a:off x="282574" y="228600"/>
            <a:ext cx="6387167"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6181611"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733800"/>
            <a:ext cx="6179566"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5212262" y="6235607"/>
            <a:ext cx="1348398" cy="365125"/>
          </a:xfrm>
        </p:spPr>
        <p:txBody>
          <a:bodyPr/>
          <a:lstStyle>
            <a:lvl1pPr>
              <a:defRPr>
                <a:solidFill>
                  <a:schemeClr val="bg1"/>
                </a:solidFill>
              </a:defRPr>
            </a:lvl1pPr>
          </a:lstStyle>
          <a:p>
            <a:fld id="{B1A24CD3-204F-4468-8EE4-28A6668D006A}" type="datetimeFigureOut">
              <a:rPr lang="en-US" smtClean="0"/>
              <a:pPr/>
              <a:t>4/25/2014</a:t>
            </a:fld>
            <a:endParaRPr lang="en-US"/>
          </a:p>
        </p:txBody>
      </p:sp>
      <p:sp>
        <p:nvSpPr>
          <p:cNvPr id="6" name="Footer Placeholder 5"/>
          <p:cNvSpPr>
            <a:spLocks noGrp="1"/>
          </p:cNvSpPr>
          <p:nvPr>
            <p:ph type="ftr" sz="quarter" idx="11"/>
          </p:nvPr>
        </p:nvSpPr>
        <p:spPr>
          <a:xfrm>
            <a:off x="381095" y="6235607"/>
            <a:ext cx="46481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pPr/>
              <a:t>‹#›</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6802438" y="2374940"/>
            <a:ext cx="2057400" cy="2039112"/>
          </a:xfrm>
        </p:spPr>
        <p:txBody>
          <a:bodyPr/>
          <a:lstStyle>
            <a:lvl1pPr>
              <a:buNone/>
              <a:defRPr/>
            </a:lvl1pPr>
          </a:lstStyle>
          <a:p>
            <a:r>
              <a:rPr lang="en-US" smtClean="0"/>
              <a:t>Click icon to add picture</a:t>
            </a:r>
            <a:endParaRPr/>
          </a:p>
        </p:txBody>
      </p:sp>
      <p:sp>
        <p:nvSpPr>
          <p:cNvPr id="13" name="Picture Placeholder 12"/>
          <p:cNvSpPr>
            <a:spLocks noGrp="1"/>
          </p:cNvSpPr>
          <p:nvPr>
            <p:ph type="pic" sz="quarter" idx="14"/>
          </p:nvPr>
        </p:nvSpPr>
        <p:spPr>
          <a:xfrm>
            <a:off x="6802438" y="4535424"/>
            <a:ext cx="2057400" cy="2039112"/>
          </a:xfrm>
        </p:spPr>
        <p:txBody>
          <a:bodyPr/>
          <a:lstStyle>
            <a:lvl1pPr>
              <a:buNone/>
              <a:defRPr/>
            </a:lvl1pPr>
          </a:lstStyle>
          <a:p>
            <a:r>
              <a:rPr lang="en-US" smtClean="0"/>
              <a:t>Click icon to add picture</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8" name="Rectangle 7"/>
          <p:cNvSpPr/>
          <p:nvPr/>
        </p:nvSpPr>
        <p:spPr>
          <a:xfrm>
            <a:off x="282575" y="228600"/>
            <a:ext cx="423545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4016633"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733800"/>
            <a:ext cx="401530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048000" y="6235607"/>
            <a:ext cx="1348398" cy="365125"/>
          </a:xfrm>
        </p:spPr>
        <p:txBody>
          <a:bodyPr/>
          <a:lstStyle>
            <a:lvl1pPr>
              <a:defRPr>
                <a:solidFill>
                  <a:schemeClr val="bg1"/>
                </a:solidFill>
              </a:defRPr>
            </a:lvl1pPr>
          </a:lstStyle>
          <a:p>
            <a:fld id="{B1A24CD3-204F-4468-8EE4-28A6668D006A}" type="datetimeFigureOut">
              <a:rPr lang="en-US" smtClean="0"/>
              <a:pPr/>
              <a:t>4/25/2014</a:t>
            </a:fld>
            <a:endParaRPr lang="en-US"/>
          </a:p>
        </p:txBody>
      </p:sp>
      <p:sp>
        <p:nvSpPr>
          <p:cNvPr id="6" name="Footer Placeholder 5"/>
          <p:cNvSpPr>
            <a:spLocks noGrp="1"/>
          </p:cNvSpPr>
          <p:nvPr>
            <p:ph type="ftr" sz="quarter" idx="11"/>
          </p:nvPr>
        </p:nvSpPr>
        <p:spPr>
          <a:xfrm>
            <a:off x="381095" y="6235607"/>
            <a:ext cx="25907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pPr/>
              <a:t>‹#›</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4388" y="4534726"/>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4624388" y="228600"/>
            <a:ext cx="2057400" cy="2039112"/>
          </a:xfrm>
        </p:spPr>
        <p:txBody>
          <a:bodyPr/>
          <a:lstStyle>
            <a:lvl1pPr>
              <a:buNone/>
              <a:defRPr/>
            </a:lvl1pPr>
          </a:lstStyle>
          <a:p>
            <a:r>
              <a:rPr lang="en-US" smtClean="0"/>
              <a:t>Click icon to add picture</a:t>
            </a:r>
            <a:endParaRPr/>
          </a:p>
        </p:txBody>
      </p:sp>
      <p:sp>
        <p:nvSpPr>
          <p:cNvPr id="13" name="Picture Placeholder 12"/>
          <p:cNvSpPr>
            <a:spLocks noGrp="1"/>
          </p:cNvSpPr>
          <p:nvPr>
            <p:ph type="pic" sz="quarter" idx="14"/>
          </p:nvPr>
        </p:nvSpPr>
        <p:spPr>
          <a:xfrm>
            <a:off x="4624388" y="2381663"/>
            <a:ext cx="2057400" cy="2039112"/>
          </a:xfrm>
        </p:spPr>
        <p:txBody>
          <a:bodyPr/>
          <a:lstStyle>
            <a:lvl1pPr>
              <a:buNone/>
              <a:defRPr/>
            </a:lvl1pPr>
          </a:lstStyle>
          <a:p>
            <a:r>
              <a:rPr lang="en-US" smtClean="0"/>
              <a:t>Click icon to add picture</a:t>
            </a:r>
            <a:endParaRPr/>
          </a:p>
        </p:txBody>
      </p:sp>
      <p:sp>
        <p:nvSpPr>
          <p:cNvPr id="14" name="Picture Placeholder 12"/>
          <p:cNvSpPr>
            <a:spLocks noGrp="1"/>
          </p:cNvSpPr>
          <p:nvPr>
            <p:ph type="pic" sz="quarter" idx="15"/>
          </p:nvPr>
        </p:nvSpPr>
        <p:spPr>
          <a:xfrm>
            <a:off x="6803136" y="2381662"/>
            <a:ext cx="2057400" cy="4187952"/>
          </a:xfrm>
        </p:spPr>
        <p:txBody>
          <a:bodyPr/>
          <a:lstStyle>
            <a:lvl1pPr>
              <a:buNone/>
              <a:defRPr/>
            </a:lvl1pPr>
          </a:lstStyle>
          <a:p>
            <a:r>
              <a:rPr lang="en-US" smtClean="0"/>
              <a:t>Click icon to add picture</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Pictures with Caption, Alt.">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53000" y="3124200"/>
            <a:ext cx="3108960" cy="87153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5" y="2365248"/>
            <a:ext cx="424011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4953000" y="3995737"/>
            <a:ext cx="3108960"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B1A24CD3-204F-4468-8EE4-28A6668D006A}" type="datetimeFigureOut">
              <a:rPr lang="en-US" smtClean="0"/>
              <a:pPr/>
              <a:t>4/25/2014</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pPr/>
              <a:t>‹#›</a:t>
            </a:fld>
            <a:endParaRPr lang="en-US"/>
          </a:p>
        </p:txBody>
      </p:sp>
      <p:sp>
        <p:nvSpPr>
          <p:cNvPr id="10" name="TextBox 9"/>
          <p:cNvSpPr txBox="1"/>
          <p:nvPr/>
        </p:nvSpPr>
        <p:spPr>
          <a:xfrm>
            <a:off x="4750361"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
        <p:nvSpPr>
          <p:cNvPr id="14" name="Picture Placeholder 12"/>
          <p:cNvSpPr>
            <a:spLocks noGrp="1"/>
          </p:cNvSpPr>
          <p:nvPr>
            <p:ph type="pic" sz="quarter" idx="13"/>
          </p:nvPr>
        </p:nvSpPr>
        <p:spPr>
          <a:xfrm>
            <a:off x="277905" y="228600"/>
            <a:ext cx="2057400" cy="2039112"/>
          </a:xfrm>
        </p:spPr>
        <p:txBody>
          <a:bodyPr/>
          <a:lstStyle>
            <a:lvl1pPr>
              <a:buNone/>
              <a:defRPr/>
            </a:lvl1pPr>
          </a:lstStyle>
          <a:p>
            <a:r>
              <a:rPr lang="en-US" smtClean="0"/>
              <a:t>Click icon to add picture</a:t>
            </a:r>
            <a:endParaRPr/>
          </a:p>
        </p:txBody>
      </p:sp>
      <p:sp>
        <p:nvSpPr>
          <p:cNvPr id="15" name="Picture Placeholder 12"/>
          <p:cNvSpPr>
            <a:spLocks noGrp="1"/>
          </p:cNvSpPr>
          <p:nvPr>
            <p:ph type="pic" sz="quarter" idx="14"/>
          </p:nvPr>
        </p:nvSpPr>
        <p:spPr>
          <a:xfrm>
            <a:off x="2460625" y="228600"/>
            <a:ext cx="2057400" cy="2039112"/>
          </a:xfrm>
        </p:spPr>
        <p:txBody>
          <a:bodyPr/>
          <a:lstStyle>
            <a:lvl1pPr>
              <a:buNone/>
              <a:defRPr/>
            </a:lvl1pPr>
          </a:lstStyle>
          <a:p>
            <a:r>
              <a:rPr lang="en-US" smtClean="0"/>
              <a:t>Click icon to add picture</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B1A24CD3-204F-4468-8EE4-28A6668D006A}" type="datetimeFigureOut">
              <a:rPr lang="en-US" smtClean="0"/>
              <a:pPr/>
              <a:t>4/25/2014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AF16DE-A0D5-4438-950F-5B1E159C2C28}"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Vertical Title and Text">
    <p:spTree>
      <p:nvGrpSpPr>
        <p:cNvPr id="1" name=""/>
        <p:cNvGrpSpPr/>
        <p:nvPr/>
      </p:nvGrpSpPr>
      <p:grpSpPr>
        <a:xfrm>
          <a:off x="0" y="0"/>
          <a:ext cx="0" cy="0"/>
          <a:chOff x="0" y="0"/>
          <a:chExt cx="0" cy="0"/>
        </a:xfrm>
      </p:grpSpPr>
      <p:sp>
        <p:nvSpPr>
          <p:cNvPr id="10" name="Rectangle 9"/>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995772" y="954742"/>
            <a:ext cx="681318" cy="5171422"/>
          </a:xfrm>
        </p:spPr>
        <p:txBody>
          <a:bodyPr vert="eaVert" anchor="t" anchorCtr="0"/>
          <a:lstStyle/>
          <a:p>
            <a:r>
              <a:rPr lang="en-US" smtClean="0"/>
              <a:t>Click to edit Master title style</a:t>
            </a:r>
            <a:endParaRPr/>
          </a:p>
        </p:txBody>
      </p:sp>
      <p:sp>
        <p:nvSpPr>
          <p:cNvPr id="3" name="Vertical Text Placeholder 2"/>
          <p:cNvSpPr>
            <a:spLocks noGrp="1"/>
          </p:cNvSpPr>
          <p:nvPr>
            <p:ph type="body" orient="vert" idx="1"/>
          </p:nvPr>
        </p:nvSpPr>
        <p:spPr>
          <a:xfrm>
            <a:off x="457200" y="958756"/>
            <a:ext cx="6858000" cy="5184869"/>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B1A24CD3-204F-4468-8EE4-28A6668D006A}" type="datetimeFigureOut">
              <a:rPr lang="en-US" smtClean="0"/>
              <a:pPr/>
              <a:t>4/25/2014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AF16DE-A0D5-4438-950F-5B1E159C2C28}" type="slidenum">
              <a:rPr lang="en-US" smtClean="0"/>
              <a:pPr/>
              <a:t>‹#›</a:t>
            </a:fld>
            <a:endParaRPr lang="en-US"/>
          </a:p>
        </p:txBody>
      </p:sp>
      <p:sp>
        <p:nvSpPr>
          <p:cNvPr id="9" name="TextBox 8"/>
          <p:cNvSpPr txBox="1"/>
          <p:nvPr/>
        </p:nvSpPr>
        <p:spPr>
          <a:xfrm rot="16200000">
            <a:off x="8593111" y="561668"/>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8474" y="484094"/>
            <a:ext cx="7556313" cy="1116106"/>
          </a:xfrm>
          <a:prstGeom prst="rect">
            <a:avLst/>
          </a:prstGeom>
        </p:spPr>
        <p:txBody>
          <a:bodyPr vert="horz" lIns="91440" tIns="45720" rIns="91440" bIns="45720" rtlCol="0" anchor="t" anchorCtr="0">
            <a:noAutofit/>
          </a:bodyPr>
          <a:lstStyle/>
          <a:p>
            <a:r>
              <a:rPr lang="en-US" smtClean="0"/>
              <a:t>Click to edit Master title style</a:t>
            </a:r>
            <a:endParaRPr/>
          </a:p>
        </p:txBody>
      </p:sp>
      <p:sp>
        <p:nvSpPr>
          <p:cNvPr id="3" name="Text Placeholder 2"/>
          <p:cNvSpPr>
            <a:spLocks noGrp="1"/>
          </p:cNvSpPr>
          <p:nvPr>
            <p:ph type="body" idx="1"/>
          </p:nvPr>
        </p:nvSpPr>
        <p:spPr>
          <a:xfrm>
            <a:off x="498474" y="1981200"/>
            <a:ext cx="7556313" cy="4144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6795247" y="6423585"/>
            <a:ext cx="2133600" cy="365125"/>
          </a:xfrm>
          <a:prstGeom prst="rect">
            <a:avLst/>
          </a:prstGeom>
        </p:spPr>
        <p:txBody>
          <a:bodyPr vert="horz" lIns="91440" tIns="45720" rIns="91440" bIns="45720" rtlCol="0" anchor="ctr"/>
          <a:lstStyle>
            <a:lvl1pPr algn="r">
              <a:defRPr sz="1100">
                <a:solidFill>
                  <a:schemeClr val="tx1">
                    <a:lumMod val="65000"/>
                    <a:lumOff val="35000"/>
                  </a:schemeClr>
                </a:solidFill>
              </a:defRPr>
            </a:lvl1pPr>
          </a:lstStyle>
          <a:p>
            <a:fld id="{B1A24CD3-204F-4468-8EE4-28A6668D006A}" type="datetimeFigureOut">
              <a:rPr lang="en-US" smtClean="0"/>
              <a:pPr/>
              <a:t>4/25/2014</a:t>
            </a:fld>
            <a:endParaRPr lang="en-US"/>
          </a:p>
        </p:txBody>
      </p:sp>
      <p:sp>
        <p:nvSpPr>
          <p:cNvPr id="5" name="Footer Placeholder 4"/>
          <p:cNvSpPr>
            <a:spLocks noGrp="1"/>
          </p:cNvSpPr>
          <p:nvPr>
            <p:ph type="ftr" sz="quarter" idx="3"/>
          </p:nvPr>
        </p:nvSpPr>
        <p:spPr>
          <a:xfrm>
            <a:off x="201706" y="6423585"/>
            <a:ext cx="6122894"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305800" y="242234"/>
            <a:ext cx="554038" cy="365125"/>
          </a:xfrm>
          <a:prstGeom prst="rect">
            <a:avLst/>
          </a:prstGeom>
        </p:spPr>
        <p:txBody>
          <a:bodyPr vert="horz" lIns="91440" tIns="45720" rIns="91440" bIns="45720" rtlCol="0" anchor="ctr"/>
          <a:lstStyle>
            <a:lvl1pPr algn="r">
              <a:defRPr sz="1400">
                <a:solidFill>
                  <a:schemeClr val="bg1"/>
                </a:solidFill>
              </a:defRPr>
            </a:lvl1pPr>
          </a:lstStyle>
          <a:p>
            <a:fld id="{57AF16DE-A0D5-4438-950F-5B1E159C2C2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 id="2147483833" r:id="rId12"/>
    <p:sldLayoutId id="2147483834" r:id="rId13"/>
    <p:sldLayoutId id="2147483835" r:id="rId14"/>
    <p:sldLayoutId id="2147483836" r:id="rId15"/>
    <p:sldLayoutId id="2147483837" r:id="rId16"/>
    <p:sldLayoutId id="2147483838" r:id="rId17"/>
    <p:sldLayoutId id="2147483839" r:id="rId18"/>
    <p:sldLayoutId id="2147483840" r:id="rId19"/>
    <p:sldLayoutId id="2147483841" r:id="rId20"/>
  </p:sldLayoutIdLst>
  <p:txStyles>
    <p:titleStyle>
      <a:lvl1pPr algn="l" defTabSz="914400" rtl="0" eaLnBrk="1" latinLnBrk="0" hangingPunct="1">
        <a:spcBef>
          <a:spcPct val="0"/>
        </a:spcBef>
        <a:buNone/>
        <a:defRPr sz="3600" b="0" kern="1200">
          <a:solidFill>
            <a:schemeClr val="accent1"/>
          </a:solidFill>
          <a:latin typeface="+mj-lt"/>
          <a:ea typeface="+mj-ea"/>
          <a:cs typeface="+mj-cs"/>
        </a:defRPr>
      </a:lvl1pPr>
    </p:titleStyle>
    <p:bodyStyle>
      <a:lvl1pPr marL="228600" indent="-228600" algn="l" defTabSz="914400" rtl="0" eaLnBrk="1" latinLnBrk="0" hangingPunct="1">
        <a:spcBef>
          <a:spcPts val="2000"/>
        </a:spcBef>
        <a:buClr>
          <a:schemeClr val="accent1"/>
        </a:buClr>
        <a:buSzPct val="75000"/>
        <a:buFont typeface="Wingdings" pitchFamily="2" charset="2"/>
        <a:buChar char="n"/>
        <a:defRPr sz="2000" kern="1200">
          <a:solidFill>
            <a:schemeClr val="tx1">
              <a:lumMod val="65000"/>
              <a:lumOff val="35000"/>
            </a:schemeClr>
          </a:solidFill>
          <a:latin typeface="+mn-lt"/>
          <a:ea typeface="+mn-ea"/>
          <a:cs typeface="+mn-cs"/>
        </a:defRPr>
      </a:lvl1pPr>
      <a:lvl2pPr marL="4572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2pPr>
      <a:lvl3pPr marL="6858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3pPr>
      <a:lvl4pPr marL="9144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4pPr>
      <a:lvl5pPr marL="11430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5pPr>
      <a:lvl6pPr marL="1377950"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dirty="0" smtClean="0">
          <a:solidFill>
            <a:schemeClr val="tx1">
              <a:lumMod val="65000"/>
              <a:lumOff val="35000"/>
            </a:schemeClr>
          </a:solidFill>
          <a:latin typeface="+mn-lt"/>
          <a:ea typeface="+mn-ea"/>
          <a:cs typeface="+mn-cs"/>
        </a:defRPr>
      </a:lvl6pPr>
      <a:lvl7pPr marL="1603375" indent="-228600" algn="l" defTabSz="914400" rtl="0" eaLnBrk="1" latinLnBrk="0" hangingPunct="1">
        <a:spcBef>
          <a:spcPct val="20000"/>
        </a:spcBef>
        <a:buClr>
          <a:schemeClr val="accent1"/>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7pPr>
      <a:lvl8pPr marL="1830388"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8pPr>
      <a:lvl9pPr marL="2057400" indent="-228600" algn="l" defTabSz="914400" rtl="0" eaLnBrk="1" latinLnBrk="0" hangingPunct="1">
        <a:spcBef>
          <a:spcPct val="20000"/>
        </a:spcBef>
        <a:buClr>
          <a:schemeClr val="accent1"/>
        </a:buClr>
        <a:buSzPct val="75000"/>
        <a:buFont typeface="Wingdings" pitchFamily="2" charset="2"/>
        <a:buChar char=""/>
        <a:defRPr lang="en-US" sz="1800" kern="1200" baseline="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gif"/></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17.xml"/><Relationship Id="rId6" Type="http://schemas.openxmlformats.org/officeDocument/2006/relationships/image" Target="../media/image1.png"/><Relationship Id="rId5" Type="http://schemas.openxmlformats.org/officeDocument/2006/relationships/image" Target="../media/image11.jpe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0.xml"/><Relationship Id="rId6" Type="http://schemas.openxmlformats.org/officeDocument/2006/relationships/image" Target="../media/image1.png"/><Relationship Id="rId5" Type="http://schemas.openxmlformats.org/officeDocument/2006/relationships/image" Target="../media/image14.jpe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9.xml"/><Relationship Id="rId5" Type="http://schemas.openxmlformats.org/officeDocument/2006/relationships/image" Target="../media/image16.jpeg"/><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19.gif"/><Relationship Id="rId4" Type="http://schemas.openxmlformats.org/officeDocument/2006/relationships/image" Target="../media/image18.gif"/></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9.xml"/><Relationship Id="rId4" Type="http://schemas.openxmlformats.org/officeDocument/2006/relationships/image" Target="../media/image22.jpe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6.xml"/><Relationship Id="rId1" Type="http://schemas.openxmlformats.org/officeDocument/2006/relationships/slideLayout" Target="../slideLayouts/slideLayout18.xml"/><Relationship Id="rId5" Type="http://schemas.openxmlformats.org/officeDocument/2006/relationships/image" Target="../media/image26.jpe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7.xml"/><Relationship Id="rId1" Type="http://schemas.openxmlformats.org/officeDocument/2006/relationships/slideLayout" Target="../slideLayouts/slideLayout9.xml"/><Relationship Id="rId5" Type="http://schemas.openxmlformats.org/officeDocument/2006/relationships/image" Target="../media/image28.jpe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0.xml"/><Relationship Id="rId1" Type="http://schemas.openxmlformats.org/officeDocument/2006/relationships/slideLayout" Target="../slideLayouts/slideLayout9.xml"/><Relationship Id="rId4" Type="http://schemas.openxmlformats.org/officeDocument/2006/relationships/image" Target="../media/image32.jpeg"/></Relationships>
</file>

<file path=ppt/slides/_rels/slide2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8.xml"/><Relationship Id="rId4" Type="http://schemas.openxmlformats.org/officeDocument/2006/relationships/image" Target="../media/image34.jpeg"/></Relationships>
</file>

<file path=ppt/slides/_rels/slide2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3.xml"/><Relationship Id="rId1" Type="http://schemas.openxmlformats.org/officeDocument/2006/relationships/slideLayout" Target="../slideLayouts/slideLayout9.xml"/><Relationship Id="rId5" Type="http://schemas.openxmlformats.org/officeDocument/2006/relationships/image" Target="../media/image36.jpeg"/><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9.xml"/><Relationship Id="rId5" Type="http://schemas.openxmlformats.org/officeDocument/2006/relationships/image" Target="../media/image38.jpeg"/><Relationship Id="rId4" Type="http://schemas.openxmlformats.org/officeDocument/2006/relationships/image" Target="../media/image37.jpeg"/></Relationships>
</file>

<file path=ppt/slides/_rels/slide2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solidFill>
                  <a:schemeClr val="accent1">
                    <a:lumMod val="75000"/>
                  </a:schemeClr>
                </a:solidFill>
              </a:rPr>
              <a:t>Common Core &amp; Your Best Resource </a:t>
            </a:r>
            <a:endParaRPr lang="en-US" dirty="0">
              <a:solidFill>
                <a:schemeClr val="accent1">
                  <a:lumMod val="75000"/>
                </a:schemeClr>
              </a:solidFill>
            </a:endParaRPr>
          </a:p>
        </p:txBody>
      </p:sp>
      <p:sp>
        <p:nvSpPr>
          <p:cNvPr id="3" name="Subtitle 2"/>
          <p:cNvSpPr>
            <a:spLocks noGrp="1"/>
          </p:cNvSpPr>
          <p:nvPr>
            <p:ph type="subTitle" idx="1"/>
          </p:nvPr>
        </p:nvSpPr>
        <p:spPr/>
        <p:txBody>
          <a:bodyPr/>
          <a:lstStyle/>
          <a:p>
            <a:r>
              <a:rPr lang="en-US" dirty="0" smtClean="0"/>
              <a:t>NYLA:SSL Expect More 2014 Conference</a:t>
            </a:r>
            <a:endParaRPr lang="en-US" dirty="0"/>
          </a:p>
        </p:txBody>
      </p:sp>
      <p:pic>
        <p:nvPicPr>
          <p:cNvPr id="4" name="Picture 4" descr="ffl no bck.gif"/>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957867" y="6140563"/>
            <a:ext cx="1118758" cy="5914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TextBox 4"/>
          <p:cNvSpPr txBox="1"/>
          <p:nvPr/>
        </p:nvSpPr>
        <p:spPr>
          <a:xfrm>
            <a:off x="356135" y="4427620"/>
            <a:ext cx="3436219" cy="2893100"/>
          </a:xfrm>
          <a:prstGeom prst="rect">
            <a:avLst/>
          </a:prstGeom>
          <a:noFill/>
        </p:spPr>
        <p:txBody>
          <a:bodyPr wrap="square" rtlCol="0">
            <a:spAutoFit/>
          </a:bodyPr>
          <a:lstStyle/>
          <a:p>
            <a:r>
              <a:rPr lang="en-US" sz="1400" b="1" dirty="0" smtClean="0">
                <a:solidFill>
                  <a:schemeClr val="tx2"/>
                </a:solidFill>
              </a:rPr>
              <a:t>Meredith Levine</a:t>
            </a:r>
          </a:p>
          <a:p>
            <a:r>
              <a:rPr lang="en-US" sz="1400" dirty="0" smtClean="0">
                <a:solidFill>
                  <a:schemeClr val="tx2"/>
                </a:solidFill>
              </a:rPr>
              <a:t>Director of Family Engagement</a:t>
            </a:r>
          </a:p>
          <a:p>
            <a:r>
              <a:rPr lang="en-US" sz="1400" dirty="0" smtClean="0">
                <a:solidFill>
                  <a:schemeClr val="tx2"/>
                </a:solidFill>
              </a:rPr>
              <a:t>Email: mlevine@fflib.org</a:t>
            </a:r>
          </a:p>
          <a:p>
            <a:r>
              <a:rPr lang="en-US" sz="1400" dirty="0" smtClean="0">
                <a:solidFill>
                  <a:schemeClr val="tx2"/>
                </a:solidFill>
              </a:rPr>
              <a:t>Twitter: @schmoopie517</a:t>
            </a:r>
          </a:p>
          <a:p>
            <a:endParaRPr lang="en-US" sz="1400" dirty="0" smtClean="0">
              <a:solidFill>
                <a:schemeClr val="tx2"/>
              </a:solidFill>
            </a:endParaRPr>
          </a:p>
          <a:p>
            <a:r>
              <a:rPr lang="en-US" sz="1400" b="1" dirty="0" smtClean="0">
                <a:solidFill>
                  <a:schemeClr val="tx2"/>
                </a:solidFill>
              </a:rPr>
              <a:t>Margaret Portier</a:t>
            </a:r>
          </a:p>
          <a:p>
            <a:r>
              <a:rPr lang="en-US" sz="1400" dirty="0" smtClean="0">
                <a:solidFill>
                  <a:schemeClr val="tx2"/>
                </a:solidFill>
              </a:rPr>
              <a:t>Director of Innovative </a:t>
            </a:r>
          </a:p>
          <a:p>
            <a:r>
              <a:rPr lang="en-US" sz="1400" dirty="0" smtClean="0">
                <a:solidFill>
                  <a:schemeClr val="tx2"/>
                </a:solidFill>
              </a:rPr>
              <a:t>Family Services</a:t>
            </a:r>
          </a:p>
          <a:p>
            <a:r>
              <a:rPr lang="en-US" sz="1400" dirty="0" smtClean="0">
                <a:solidFill>
                  <a:schemeClr val="tx2"/>
                </a:solidFill>
              </a:rPr>
              <a:t>Email: mportier@fflib.org</a:t>
            </a:r>
          </a:p>
          <a:p>
            <a:r>
              <a:rPr lang="en-US" sz="1400" dirty="0" smtClean="0">
                <a:solidFill>
                  <a:schemeClr val="tx2"/>
                </a:solidFill>
              </a:rPr>
              <a:t>Twitter: @</a:t>
            </a:r>
            <a:r>
              <a:rPr lang="en-US" sz="1400" dirty="0" err="1" smtClean="0">
                <a:solidFill>
                  <a:schemeClr val="tx2"/>
                </a:solidFill>
              </a:rPr>
              <a:t>tophile</a:t>
            </a:r>
            <a:endParaRPr lang="en-US" sz="1400" dirty="0" smtClean="0">
              <a:solidFill>
                <a:schemeClr val="tx2"/>
              </a:solidFill>
            </a:endParaRPr>
          </a:p>
          <a:p>
            <a:endParaRPr lang="en-US" sz="1400" dirty="0" smtClean="0">
              <a:solidFill>
                <a:schemeClr val="tx2"/>
              </a:solidFill>
            </a:endParaRPr>
          </a:p>
          <a:p>
            <a:endParaRPr lang="en-US" sz="1400" b="1" dirty="0" smtClean="0">
              <a:solidFill>
                <a:schemeClr val="tx2"/>
              </a:solidFill>
            </a:endParaRPr>
          </a:p>
          <a:p>
            <a:endParaRPr lang="en-US" sz="1400" dirty="0">
              <a:solidFill>
                <a:schemeClr val="tx2"/>
              </a:solidFill>
            </a:endParaRPr>
          </a:p>
        </p:txBody>
      </p:sp>
    </p:spTree>
    <p:extLst>
      <p:ext uri="{BB962C8B-B14F-4D97-AF65-F5344CB8AC3E}">
        <p14:creationId xmlns:p14="http://schemas.microsoft.com/office/powerpoint/2010/main" xmlns="" val="42831271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 are not alone.</a:t>
            </a:r>
            <a:endParaRPr lang="en-US" dirty="0"/>
          </a:p>
        </p:txBody>
      </p:sp>
      <p:pic>
        <p:nvPicPr>
          <p:cNvPr id="9" name="Picture 4" descr="ffl no bck.gif"/>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957867" y="6140563"/>
            <a:ext cx="1118758" cy="5914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Content Placeholder 4" descr="staff.PNG"/>
          <p:cNvPicPr>
            <a:picLocks noGrp="1" noChangeAspect="1"/>
          </p:cNvPicPr>
          <p:nvPr>
            <p:ph idx="1"/>
          </p:nvPr>
        </p:nvPicPr>
        <p:blipFill>
          <a:blip r:embed="rId4" cstate="print"/>
          <a:srcRect t="11248" b="11248"/>
          <a:stretch>
            <a:fillRect/>
          </a:stretch>
        </p:blipFill>
        <p:spPr>
          <a:prstGeom prst="rect">
            <a:avLst/>
          </a:prstGeom>
          <a:ln>
            <a:noFill/>
          </a:ln>
          <a:effectLst/>
        </p:spPr>
      </p:pic>
    </p:spTree>
    <p:extLst>
      <p:ext uri="{BB962C8B-B14F-4D97-AF65-F5344CB8AC3E}">
        <p14:creationId xmlns:p14="http://schemas.microsoft.com/office/powerpoint/2010/main" xmlns="" val="3122016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 Library Services</a:t>
            </a:r>
            <a:endParaRPr lang="en-US" dirty="0"/>
          </a:p>
        </p:txBody>
      </p:sp>
      <p:sp>
        <p:nvSpPr>
          <p:cNvPr id="3" name="Text Placeholder 2"/>
          <p:cNvSpPr>
            <a:spLocks noGrp="1"/>
          </p:cNvSpPr>
          <p:nvPr>
            <p:ph type="body" idx="1"/>
          </p:nvPr>
        </p:nvSpPr>
        <p:spPr/>
        <p:txBody>
          <a:bodyPr/>
          <a:lstStyle/>
          <a:p>
            <a:r>
              <a:rPr lang="en-US" dirty="0" smtClean="0"/>
              <a:t>Your best resource for support and materials.</a:t>
            </a:r>
            <a:endParaRPr lang="en-US" dirty="0"/>
          </a:p>
        </p:txBody>
      </p:sp>
      <p:pic>
        <p:nvPicPr>
          <p:cNvPr id="5" name="Picture 4" descr="ffl no bck.gif"/>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957867" y="6140563"/>
            <a:ext cx="1118758" cy="5914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5017361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Collections</a:t>
            </a:r>
            <a:endParaRPr lang="en-US" dirty="0"/>
          </a:p>
        </p:txBody>
      </p:sp>
      <p:sp>
        <p:nvSpPr>
          <p:cNvPr id="5" name="Content Placeholder 4"/>
          <p:cNvSpPr>
            <a:spLocks noGrp="1"/>
          </p:cNvSpPr>
          <p:nvPr>
            <p:ph sz="half" idx="2"/>
          </p:nvPr>
        </p:nvSpPr>
        <p:spPr>
          <a:xfrm>
            <a:off x="497541" y="1879490"/>
            <a:ext cx="3657600" cy="3678797"/>
          </a:xfrm>
        </p:spPr>
        <p:txBody>
          <a:bodyPr>
            <a:normAutofit/>
          </a:bodyPr>
          <a:lstStyle/>
          <a:p>
            <a:r>
              <a:rPr lang="en-US" dirty="0" smtClean="0"/>
              <a:t>Nonfiction materials integrated into displays</a:t>
            </a:r>
          </a:p>
          <a:p>
            <a:r>
              <a:rPr lang="en-US" dirty="0" smtClean="0"/>
              <a:t>Shifting to Dewey Hybrid in all collections around the library</a:t>
            </a:r>
          </a:p>
          <a:p>
            <a:pPr lvl="1"/>
            <a:r>
              <a:rPr lang="en-US" dirty="0" smtClean="0"/>
              <a:t>Integrating all media</a:t>
            </a:r>
          </a:p>
          <a:p>
            <a:r>
              <a:rPr lang="en-US" dirty="0" smtClean="0"/>
              <a:t>Adding new material in the content areas to support STEM learning</a:t>
            </a:r>
          </a:p>
        </p:txBody>
      </p:sp>
      <p:sp>
        <p:nvSpPr>
          <p:cNvPr id="10" name="Content Placeholder 9"/>
          <p:cNvSpPr>
            <a:spLocks noGrp="1"/>
          </p:cNvSpPr>
          <p:nvPr>
            <p:ph sz="quarter" idx="4"/>
          </p:nvPr>
        </p:nvSpPr>
        <p:spPr>
          <a:xfrm>
            <a:off x="4399878" y="1879490"/>
            <a:ext cx="3657600" cy="3678797"/>
          </a:xfrm>
        </p:spPr>
        <p:txBody>
          <a:bodyPr>
            <a:normAutofit/>
          </a:bodyPr>
          <a:lstStyle/>
          <a:p>
            <a:r>
              <a:rPr lang="en-US" dirty="0" smtClean="0"/>
              <a:t>Provide materials on school and grade reading lists</a:t>
            </a:r>
          </a:p>
          <a:p>
            <a:r>
              <a:rPr lang="en-US" dirty="0" smtClean="0"/>
              <a:t>Displays support school projects and themes</a:t>
            </a:r>
          </a:p>
          <a:p>
            <a:r>
              <a:rPr lang="en-US" dirty="0" smtClean="0"/>
              <a:t>Leveled Readers are clearly labeled</a:t>
            </a:r>
          </a:p>
          <a:p>
            <a:r>
              <a:rPr lang="en-US" dirty="0" smtClean="0"/>
              <a:t>Picture books have Common Core Aligned labels</a:t>
            </a:r>
          </a:p>
          <a:p>
            <a:endParaRPr lang="en-US" dirty="0"/>
          </a:p>
        </p:txBody>
      </p:sp>
      <p:sp>
        <p:nvSpPr>
          <p:cNvPr id="6" name="Text Placeholder 5"/>
          <p:cNvSpPr>
            <a:spLocks noGrp="1"/>
          </p:cNvSpPr>
          <p:nvPr>
            <p:ph type="body" idx="1"/>
          </p:nvPr>
        </p:nvSpPr>
        <p:spPr>
          <a:xfrm>
            <a:off x="497541" y="1502972"/>
            <a:ext cx="3657600" cy="322729"/>
          </a:xfrm>
        </p:spPr>
        <p:txBody>
          <a:bodyPr/>
          <a:lstStyle/>
          <a:p>
            <a:r>
              <a:rPr lang="en-US" dirty="0" smtClean="0"/>
              <a:t>Nonfiction</a:t>
            </a:r>
            <a:endParaRPr lang="en-US" dirty="0"/>
          </a:p>
        </p:txBody>
      </p:sp>
      <p:sp>
        <p:nvSpPr>
          <p:cNvPr id="9" name="Text Placeholder 8"/>
          <p:cNvSpPr>
            <a:spLocks noGrp="1"/>
          </p:cNvSpPr>
          <p:nvPr>
            <p:ph type="body" sz="quarter" idx="3"/>
          </p:nvPr>
        </p:nvSpPr>
        <p:spPr>
          <a:xfrm>
            <a:off x="4399878" y="1502972"/>
            <a:ext cx="3657600" cy="322729"/>
          </a:xfrm>
        </p:spPr>
        <p:txBody>
          <a:bodyPr/>
          <a:lstStyle/>
          <a:p>
            <a:r>
              <a:rPr lang="en-US" dirty="0" smtClean="0"/>
              <a:t>Fiction</a:t>
            </a:r>
            <a:endParaRPr lang="en-US" dirty="0"/>
          </a:p>
        </p:txBody>
      </p:sp>
      <p:pic>
        <p:nvPicPr>
          <p:cNvPr id="8" name="Picture 4" descr="ffl no bck.gif"/>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957867" y="6140563"/>
            <a:ext cx="1118758" cy="5914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0955536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FFL Public Library Services to Patrons</a:t>
            </a:r>
            <a:endParaRPr lang="en-US" dirty="0"/>
          </a:p>
        </p:txBody>
      </p:sp>
      <p:sp>
        <p:nvSpPr>
          <p:cNvPr id="3" name="Content Placeholder 2"/>
          <p:cNvSpPr>
            <a:spLocks noGrp="1"/>
          </p:cNvSpPr>
          <p:nvPr>
            <p:ph sz="half" idx="1"/>
          </p:nvPr>
        </p:nvSpPr>
        <p:spPr>
          <a:xfrm>
            <a:off x="498518" y="1985963"/>
            <a:ext cx="3657600" cy="4140200"/>
          </a:xfrm>
        </p:spPr>
        <p:txBody>
          <a:bodyPr>
            <a:normAutofit/>
          </a:bodyPr>
          <a:lstStyle/>
          <a:p>
            <a:r>
              <a:rPr lang="en-US" dirty="0" smtClean="0"/>
              <a:t>Gold Star indicators on the children's collections denoting Common Core Aligned.</a:t>
            </a:r>
          </a:p>
          <a:p>
            <a:r>
              <a:rPr lang="en-US" dirty="0" smtClean="0"/>
              <a:t>Our library website has a Common Core section with resources for parents and teachers. </a:t>
            </a:r>
          </a:p>
          <a:p>
            <a:r>
              <a:rPr lang="en-US" dirty="0" smtClean="0"/>
              <a:t>ALSC website has great resources for public librarians about Common Core. </a:t>
            </a:r>
            <a:endParaRPr lang="en-US" dirty="0"/>
          </a:p>
        </p:txBody>
      </p:sp>
      <p:pic>
        <p:nvPicPr>
          <p:cNvPr id="7" name="Picture 4" descr="ffl no bck.gif"/>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957867" y="6140563"/>
            <a:ext cx="1118758" cy="5914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1" descr="S:\FFL Pictures\2014\Electricity Day\DSC_0098.JPG"/>
          <p:cNvPicPr>
            <a:picLocks noGrp="1" noChangeAspect="1" noChangeArrowheads="1"/>
          </p:cNvPicPr>
          <p:nvPr>
            <p:ph sz="half" idx="2"/>
          </p:nvPr>
        </p:nvPicPr>
        <p:blipFill>
          <a:blip r:embed="rId4" cstate="print"/>
          <a:srcRect r="41343"/>
          <a:stretch>
            <a:fillRect/>
          </a:stretch>
        </p:blipFill>
        <p:spPr bwMode="auto">
          <a:xfrm>
            <a:off x="4400550" y="1985963"/>
            <a:ext cx="3654237" cy="4142232"/>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xmlns="" val="6515193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Databases</a:t>
            </a:r>
            <a:endParaRPr lang="en-US" dirty="0"/>
          </a:p>
        </p:txBody>
      </p:sp>
      <p:sp>
        <p:nvSpPr>
          <p:cNvPr id="4" name="Content Placeholder 3"/>
          <p:cNvSpPr>
            <a:spLocks noGrp="1"/>
          </p:cNvSpPr>
          <p:nvPr>
            <p:ph sz="half" idx="15"/>
          </p:nvPr>
        </p:nvSpPr>
        <p:spPr/>
        <p:txBody>
          <a:bodyPr/>
          <a:lstStyle/>
          <a:p>
            <a:r>
              <a:rPr lang="en-US" dirty="0" smtClean="0"/>
              <a:t>Anywhere</a:t>
            </a:r>
          </a:p>
          <a:p>
            <a:pPr lvl="1"/>
            <a:r>
              <a:rPr lang="en-US" dirty="0" smtClean="0"/>
              <a:t>Novelist</a:t>
            </a:r>
          </a:p>
          <a:p>
            <a:pPr lvl="1"/>
            <a:r>
              <a:rPr lang="en-US" dirty="0" err="1" smtClean="0"/>
              <a:t>Treehouse</a:t>
            </a:r>
            <a:endParaRPr lang="en-US" dirty="0" smtClean="0"/>
          </a:p>
          <a:p>
            <a:pPr lvl="1"/>
            <a:r>
              <a:rPr lang="en-US" dirty="0" smtClean="0"/>
              <a:t>Mango Languages</a:t>
            </a:r>
          </a:p>
          <a:p>
            <a:r>
              <a:rPr lang="en-US" dirty="0" smtClean="0"/>
              <a:t>Only in the Library</a:t>
            </a:r>
          </a:p>
          <a:p>
            <a:pPr lvl="1"/>
            <a:r>
              <a:rPr lang="en-US" dirty="0" smtClean="0"/>
              <a:t>Ancestry</a:t>
            </a:r>
          </a:p>
          <a:p>
            <a:pPr lvl="1"/>
            <a:r>
              <a:rPr lang="en-US" dirty="0" smtClean="0"/>
              <a:t>Lynda</a:t>
            </a:r>
            <a:endParaRPr lang="en-US" dirty="0"/>
          </a:p>
          <a:p>
            <a:endParaRPr lang="en-US" dirty="0" smtClean="0"/>
          </a:p>
          <a:p>
            <a:endParaRPr lang="en-US" dirty="0" smtClean="0"/>
          </a:p>
          <a:p>
            <a:endParaRPr lang="en-US" dirty="0"/>
          </a:p>
        </p:txBody>
      </p:sp>
      <p:pic>
        <p:nvPicPr>
          <p:cNvPr id="6" name="Picture 4" descr="ffl no bck.gif"/>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957867" y="6140563"/>
            <a:ext cx="1118758" cy="5914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Picture 2" descr="EBSCOhost"/>
          <p:cNvPicPr>
            <a:picLocks noGrp="1" noChangeAspect="1" noChangeArrowheads="1"/>
          </p:cNvPicPr>
          <p:nvPr>
            <p:ph sz="half" idx="1"/>
          </p:nvPr>
        </p:nvPicPr>
        <p:blipFill>
          <a:blip r:embed="rId4" cstate="print"/>
          <a:srcRect/>
          <a:stretch>
            <a:fillRect/>
          </a:stretch>
        </p:blipFill>
        <p:spPr bwMode="auto">
          <a:xfrm>
            <a:off x="5348287" y="2511425"/>
            <a:ext cx="1781175" cy="914400"/>
          </a:xfrm>
          <a:prstGeom prst="rect">
            <a:avLst/>
          </a:prstGeom>
          <a:noFill/>
        </p:spPr>
      </p:pic>
      <p:pic>
        <p:nvPicPr>
          <p:cNvPr id="47110" name="Picture 6" descr="Footer-th-logo"/>
          <p:cNvPicPr>
            <a:picLocks noChangeAspect="1" noChangeArrowheads="1"/>
          </p:cNvPicPr>
          <p:nvPr/>
        </p:nvPicPr>
        <p:blipFill>
          <a:blip r:embed="rId5" cstate="print"/>
          <a:srcRect/>
          <a:stretch>
            <a:fillRect/>
          </a:stretch>
        </p:blipFill>
        <p:spPr bwMode="auto">
          <a:xfrm>
            <a:off x="4739196" y="1700212"/>
            <a:ext cx="2571750" cy="571501"/>
          </a:xfrm>
          <a:prstGeom prst="rect">
            <a:avLst/>
          </a:prstGeom>
          <a:noFill/>
        </p:spPr>
      </p:pic>
      <p:pic>
        <p:nvPicPr>
          <p:cNvPr id="47112" name="Picture 8" descr="http://connect.mangolanguages.com/assets/logo-196b00c382b6611f2de1cb6087371b1f.png"/>
          <p:cNvPicPr>
            <a:picLocks noChangeAspect="1" noChangeArrowheads="1"/>
          </p:cNvPicPr>
          <p:nvPr/>
        </p:nvPicPr>
        <p:blipFill>
          <a:blip r:embed="rId6" cstate="print"/>
          <a:srcRect/>
          <a:stretch>
            <a:fillRect/>
          </a:stretch>
        </p:blipFill>
        <p:spPr bwMode="auto">
          <a:xfrm>
            <a:off x="4739196" y="3425825"/>
            <a:ext cx="2667000" cy="1000125"/>
          </a:xfrm>
          <a:prstGeom prst="rect">
            <a:avLst/>
          </a:prstGeom>
          <a:noFill/>
        </p:spPr>
      </p:pic>
      <p:pic>
        <p:nvPicPr>
          <p:cNvPr id="47114" name="Picture 10" descr="Ancestry"/>
          <p:cNvPicPr>
            <a:picLocks noChangeAspect="1" noChangeArrowheads="1"/>
          </p:cNvPicPr>
          <p:nvPr/>
        </p:nvPicPr>
        <p:blipFill>
          <a:blip r:embed="rId7" cstate="print"/>
          <a:srcRect/>
          <a:stretch>
            <a:fillRect/>
          </a:stretch>
        </p:blipFill>
        <p:spPr bwMode="auto">
          <a:xfrm>
            <a:off x="4320987" y="4551075"/>
            <a:ext cx="3733800" cy="533400"/>
          </a:xfrm>
          <a:prstGeom prst="rect">
            <a:avLst/>
          </a:prstGeom>
          <a:noFill/>
        </p:spPr>
      </p:pic>
      <p:sp>
        <p:nvSpPr>
          <p:cNvPr id="47116" name="AutoShape 12" descr="data:image/jpeg;base64,/9j/4AAQSkZJRgABAQAAAQABAAD/2wCEAAkGBxQSEhQUExQWFBMWGCEaGBQXFxccIRcYGhccHRwcGRwfHCggHR4mHBgYITEiJSkrLi4uGB8zODMsNygtLysBCgoKDg0OFw8PFCwZFRkrLCwsLCwrKywrNyssKysrLCw3LCs3KzcsKyw3KyssKysrLCsrKyssKysrKywrKysrK//AABEIAOEA4QMBIgACEQEDEQH/xAAcAAEAAwADAQEAAAAAAAAAAAAABQYHAwQIAQL/xABNEAABAwIDBAYGBQYMBQUAAAABAAIDBBEFEiEGBzFBEyJRYXGBFEJSkaGxIzJyc7IIM2KCksEkNDVDU1STorPC0vAWJUR0gxUmY9Hh/8QAFQEBAQAAAAAAAAAAAAAAAAAAAAH/xAAWEQEBAQAAAAAAAAAAAAAAAAAAEQH/2gAMAwEAAhEDEQA/ANxREQEREBERAREQEREBEUZiu0VLTfn6iGLufI0E+AvcoJNFQ6/e5hsd7Svk+xG63vNgouTfbSepT1D/ACYP8yDUEWXM320vrU1Q3yjP+ZSNFvgw2Ti+SP7UZ+YuEGgIobCtqqKp0gqoZHeyHtzfsnrfBTKAiIgIiICIiAiIgIiICIiAiIgIiICIiAiKK2j2hgoYTNUPyt5AauefZaOJP+yglCVn+1W9ilpndFADVT8AI/qh3YXcz3NB8lV3TYltE4hn8Ew2/wBb2wNLHW8h46CzRzuVouyWxFJh7R0LM0nOZ9i8+drNHc0AIKGKDH8U1kkFBTu9QXacp7h13G3tOb4BS2GbmaJvWqHy1DzxJeWA/skOPmVpSIIHDtjKCD81SQtPaWBx83OuT71Lsoo28I2Dwa0fuXOqZt7vCgw0ZAOlqSLtiB0b2GQ+qO7iUFsfSRnixh8Wj/6UFjGD4W/SojpL/p9G0jwOhCz/AGcwzEccBnraiSCjIPRxw3j6Q8AQLk5B2uJzW001WRV2HOglkikaGyRuLXC3MHj4HiO4orb67dng85+gmET+XRzh9j3Nc53wXRds3jmG60dSKuAfzT9SR2ZX/Nrx4LFnRg8QD5KXwXaKqpCDTzyRgeqHEt/ZN2/BBs+zu9yF7+gronUk40JcDkv+lfrM8xbvWkQyte0OaQ5pFw4G4I7Qeawem2+pcQaIcYgbfg2rhaQWd5Au4eVx3Lusoa7BAKigkFbhruu4aOAbxuQ09UkeuwW7Qg25FX9j9r6fEYs8LrPH14nfWYe/tHY4aKwIgiIgIiICIiAiIgIiICIiAiLp4xicdNDJPK7LHG25P7h2knQDvQRu2W1MOHU5mlN3HSOIEXkd2Du5k8gs62X2UnxmYYhiZPQcYabUAtvcADlH8X8TouPZLCZMdrDiFYLUsbssMJOjspvl+yDq4+s4W4Cy2ZosLDQDkg/MELWNDWNDWtFg1oAAA5ADgv2iICIiCrbxNqxh1IZBZ0zzliYebjxce5o1PkOayfdtsW/E53VdWXOgD7uLr3qJL3Iv7A5/s9q59rQ/GsbFLGT0UV47jgxrDeV/iXWaO8NW4YZQR08UcMTQyONoa1o5AD4nvRXYjjDQGtADQLAAWAA4ABZFvu2NLv4fA0ktAbOxovdoOkmnZex7rHktfXxzQQQRcHiDzRHjpFqu8fda+JzqihZnhN3PgFy5h43jHrN49XiOV+WUor6rTsLtvNh0ltZKZ5+kgJ0tzcy+jXW8jz7VVkRWxY9suCG4tgb7HVzooxofaDWjvFnRczwsVd93u28eJwnQR1DNJIr/AN5vMtPwNwVjO7LbV2HT5ZHE0kptI32HcpB4cxzHeFd942zb6KZuL4ecpb1pmN4EHi+3NpB6w4esNQURriKG2S2ijr6Zk8elxZ7ObHj6zT/vUWUyiCIiAiIgIiICIiAiIgLHdvap+MYlHhcDiIYTnneO0AZj2dUOyj9J3ctE25x4UNFNPpnDbRg85HaN+OvkqxuWwAw0hqpQTPVHOXO+t0dzlv8Aa1f+sEF9w+iZBGyKJobGxoa1o5ALsIiAiIg+EqgV+3D6qUUuHgxSZXSSz1EL2iKFhALmMNi9xcQBy4rQFn29l5pGRYjC7JUxOENiLtljkPWY8dmma/cgpGEz0eH55qDGI3zuHWZPCS2XUmxLWhzbknW/FXbA8TxXEohUwyQUcJ/NsdGZXPtoXOdmADS4G1hwUbs5WV+J05kp4KGjZKXNdUNBe8FvVJDMoGbsJPYtIwbDm00EUDLlsTAwE8TlFrnvPE+KDO27SV84nE80NBFRu6OpqWNMhfJfTomm+VuUtJvfUqNk29FIWyQ4ozEIw4dJBLHlkLSQCYntaG3AN7EagK44ps7Uw1MtTQvicJ7GeknByPe0AB7XC5a6wAOhBUdJsvWVjRBUx0lHSXBkiphmdKA7NlzZWhjSRrYaoLVgG0cVZG6SJsoa3j0kT2E6X6ocBcW5hZht9UYbXRSPjp6llXa7JBSTtzOHJ/VsQeFzwWyxsDQABYAWA7AFw19YyGN8srgyNjS5zjwACDyDlOuh0493ii03dNTPrMWmqmtyQAyOkZbRwmzZY3DgeOY97e9Ufa2gbT11VCz6jJnBo7Gk5mjyDgPJFRS3HcltP6RA+hnIc+IfR39aE2Bae3KTbwLVhykdnMYdR1UNQy943XIHrNIs5vm0n4INNpb7P4v0ZJ9ArTpf1OtYfsF9vsuHYtoBVL3g4MzFMML4gHvDOngcOZy3sPtN08wvzuj2iNZQMzm80P0byeJt9Rx7y21+8FEXZERAREQEREBERAREQZHvfkdV12H4aw6OeHyDucbX8mCU+YWswRBjWtaLNaAAOwAWCybY4+mbRV051bTgsb3WPRj8EnvK1xAREQEREBZh+UBLahp2+1Ui/gIpT87LT1lH5Ql/RqTs6c/4T/8A9QNwmKNFJPE9wbknuLkDSRjbAX/Sa5auvMW7nEY46voahrXUtU3oZmu4a6sd5PAF+Wa/JbVhWzNFh7srKqaO1rRPqjlAJ6oDCbW4hFXNF8Y4EXBuO0L6iCq28nZ2WvoXwwvDZMweATYPy+o48gfmArSiDMNzOHTR0DHtZ0ZfUufIHggzQ9GGgjS4sbEcjkPbdZBtnPnxCtcf6zKPJshaPg0LcNvp3+n4dEKuSkjl6UPewtF7NBaOsC0EkWBI5rE9tsKipa2WGGYzsGvSOLScztXBxaACQeYHNFQaIiK37cbjfT0LoHHr0zso+7dcs91nN/VURswDh20VTS8IKpuZg7z1228D0zfcqtuSxTocREZNm1DCz9ZvWb8ne9W3fX/BqnD65uhjkyuPaGkPsf1Q/wB6I1tF8a64uOBX1EEREBERAREQF+ZX5Wk9gv7l+l1sSP0Mv2HfhKDMNw8Wb/1Cc8ZJwL+GZ5+Mi1hZh+T8P+XynmZyT/ZsWnoCIiAiIgLL/wAoGO9FTu7KkX84Zf32WoKib6qIy4XKRxieyTya6x+Dig85rXcEwduKU0NTLRNq5Gt6KSRtQYpC6OzQXi2V9wAb3FrnQ3WRrTNzW2kVGZaapdkilcHskPBr7WcHHkCA2x4XB7UVpGxGzklK4kR+jQnToDUSzk9h61mR/qgk9quS4aWrjkGaN7Xt7WuBHwXBiuLwUzM88rIm9r3Ae7mfJEd1QGL7TMZM2lgAnrHa9EDpE325nC+Ro07zcW4qhYxvDqcRm9DwhjgTo6pcLZW8MzRrkbx6xF+wXV42J2Rjw+IgEyTyHNNO760jvnlHIfvQZxv8jIFCHuzutJd1rXPU4DkO5ZGAtl/KFGlH4v8Ak1Y2iiIiKkNnKsw1dNKPUnjPl0gv8CVuG/mkEmGZv6OZjr9zg5h/GsDpx12W45hbxuLL0XvcZfB578R0Z8xIxEWPZap6Wjpn+1Cwnxyi6lFXN3Dr4XRE/wBA35KxogiIgIiICIiAuGrZmjeO1pHvC5kQZZuAktTVUfNlRf3saP8AIVe8f2lp6LIal/RtkuGvsSC4AHLoCcxFyNNbFZ3ul/g+KYrSnTrlzR3Nlfw/VkYpzffh3S4YXgdaCRsnlqx3ho+/kipaHeBRlwbKZafN9R1RDJG13ZZzhlF+wkHuVojeHAFpBB4EG4I7lkW7beEypaKHEcr3HqskksRKPYkvpm7z9bx42TDZocKrKmB0oionQtnja91mwuDi17WXOjT1SGjmNBqiL2ip7dr6ifWiw+WaPlNM8QMd9kOBe4d+Wy5PScXdxiooB2ullk+TWhBbFwV1I2aN8cgzMe0tcO0EWKz7EcaqI9J8aoIP0Y4Q53uMxPwVWxXbgRAuixepqJm6taKWNsTj2PFmktPc66CpbYbCVWHyOBY6SC/UnaLgt5Z7fVcOd9OxVXOO0L0Pu/3kjEpjA+ARPEWe+fMHEEBwAyiw1HPmrjUYHTPN308Lz2uiYfmEV5HjcGm7TlPa02PvCOeCbk3PaTc+86r1n/w1R/1Sn/sY/wDSn/DVH/VKf+xj/wBKFZTuL2qhYXUUgYx8js0cgFjIebHnmRxb3XHLXa1m232GU8hjoKOnhbWSua/pY42tNKxrgemc5oBB06ovqVP7F48+QyUdXYV1Po/l00fqzMHMEEX7CiKP+UMerR/af8mrGcw7V6+rsNhmt00UcuXh0jGutfja4Nl03bL0R40dMf8AwRf6UV5OBXzMO1bfvBw6iqP4HQUzH1zXA3po2NEPb07wMobY/VOt7aXSjwWTCBG+uhpaylJAkqG07BJSk6Ak5SZI72GbQi6CmbrNi5aypinexzaWJzZC8iwkc03a1vaLgEkaW8VqG+2fLhUo9t8bR/aB3+Uq8QOaWtLCCwgFpbaxBGhFtLWWW/lAzl1NS07frSzXt4MLR/ekCC87DQ5MPpG9kLPwgqdXDRwCONjBwY0NHkLfuXMiCIiAiIgIiICIiDItp3/+n7RUtRwjqwGOPebRknwJiK0naig9Io6iH24nDzym3xsqpvowL0igMrb9JSnpQRxyW6/ws79UKd2Ax8V1DDN69ssg7JGaO99rjuIQeWWOuAfNWmLbWQuhknhiqpqdmSGSbMQ0XuC5oID3DTUnl26qM2pw70asqYeAZK4D7JN2/wB0hRaKt9fvNxOX/qeiHsxRsb8SC74qu1+L1E/56eWS/Jz3Ee69l0kQfA23BfURFWfdlX9BilI69g55jd4PYW/iLV6fXjyCcxubI36zHBw8Wm4+S9TYxtNHT0BrTq3og9g9tz2gsaPEkBE12sf2gp6KPpKiVsbeQPFx7GtGpPgsf2o3zTSgsomdA3+lkDXP8m6tb53Wb4viktVM6ed5fK7iTyHstHJo5BdRCNk3EYo6aeuMzjJM9sbzI43LgDICL9gu3TvV6212fkmEdTSuDK6nOaJ3KRvrRP7WuHuNisN3WYz6LiUBJsyU9C7/AMlg0/t5fety2223p8NZ1znmcOpC06nvd7Le8+V0HJhe2tLLRmrkeIWMJbK2Q2MUrfrRuHHNflz0UMKitxa3RZ6HDzxkItPUNPsD+aYR6x62qzDYvHm1ONRz1kcTuncRYNs2OTL1HAE6nQNubnrXXoxER2BYHBRxCKnjDGcTxJceZc46uJ7SuDa3F6elpZJKq3RFpaWcTJcWyNHMlRO2+8Cmw4ZSelqCOrA06+LzwaPHU8gvPm0u0VRXy9LUPzOGjWtuGsHYxtzbvPEoLNsrvRqqJrYcrJaZmjI3aOYy+jQ8cbDTUHgpulxwY5jVE5sbmRQMzlj7XBYczjcEi2bowFlK27cJgOSGWscNZT0cf2GHrEeLxb9QIrWEREQREQEREBERAREQfmSMOBa4AtIsQeYPEFY5svOcExeWilOWjqSDC48AT9Qjl2xnvDStlVP3mbHjEqUhthURXdE7hc21YT2O+BAKDJt9tD0eJudbSWJj/MFzD+Ee9UJWravaE1tNTCe4rKVzoZMwsXsIFnH9IOaWkduvNVVFEREUREQFYce2pfUUlFSaiOmjs7X848aNJ7ms0HiVXkQEREH1jiCCNCDcHsI4FclZVPle6SV7pJHG7nuJJPiSuJEH1jy0gtJDgbgjkQbgjzWmbQb4aiWBkVOzoXmMCWa93Z8vW6Iche9nHXuCzJER+pHlxLnEucTcucSST2knUnxX5RfCUVI7P4RJWVEVPGDmkcAT7LfWce4C59w5r1XhWHsp4Y4YxZkbQ1o7gPnzVE3PbGGjh9JmbaonaLNPGKPiG9zjxPkOS0ZEEREQREQEREBERAREQEREGVb3N3xnzVlK0mcD6WJtvpWj1mj2wOPaB22vhy9jLMN5G69tSXVNGGsqNS+LQNmPaPZf38DfXtRWEIuSqpnxPdHIx0cjTZzHAgtPeCuNFEREBERAREQEREBEX1rSSAASSbAAEkk8AANSe5B+VrW6Pd6ZHNrathDGm8ETrdc20kcPZF9Abai/C1+zu53U6tqcQb3spXDnydL/AKPf2LZAEQRERBERAREQEREBERAREQEREBERBXNrtiqXEW/TMtIPqzM0c3z9YdxuFiG1W7Ktoszmt9IhH85ECXAfps4jyuF6SRB44Buvq9SbQ7EUVbczQNzn+cZ1HeOYcfO6z/FNx41NNVOHY2ZoP95tvki1jaK9V26TE4/qxxzDtZK0fB+VRUm7/ExxopfIxn5PQVpFZGbAYmf+im8zGPm9SVFuoxOTjCyIdskrPkwuPwQUlfCbcVr+F7j3GxqKq3a2Fmv7TtPgr7s/u7oKOxZD0kg/nJTnd8RlHkAhWGbLbA1tfZ0cfRxH+elu1tu1otd/lp3rbtjN3lLh9ngdLUW1mfy+w3gweGvaVcERBRe01G2WmkDi8ZWl4LHvYQ5rTbVpBt3cFKIQgyCSKYUuEOgmmE8zDO680jullZTNkyuzEgNcWkZQLdbgpfY/FJajEmzudI2KqpXyx07jpGxksTGHLwzEZnX/AE1o2QaaDTh3eC+ho7B2eSD6iIgIiICIiDiqZMrHOHENJ9wWbbuN5E+I1RgliiY0Rl92Zr3BAtqe9aPX/mpPsO+RWB7iv5Rd9w78TUHoNFmWDbz5XYj6DU07IvpHRZ2vceuPq6EDR2nvC0qaUMaXONmtBJJ5AC5QftFmmx28qfEa3oI6ZjYRmcZS91xGDZptltmPV0vzPYurtFvZfSV8tM6nYYopGtdJndmylrXEhtrEgOOl+SDVUWG4hvwmMn0EEbY72AkJLj45TYHuF1ou77biPE432Z0c0Vukjvcda9nNPNpsR3WQW1FUdvtvIcMa0Fplnf8AUiBAsPaeeTb6aXJWbQb76kPu+CEx31a0uBHdmNxfyQWXa7eXUUmI+iMiidHmjGZ2e/0hAPA20utSXmPajHI67FI6iIOa174Oq4atcHMBB5aHmOK9H4xikVLC+eZ2WNguT8gBzJOgCDuosOxPffOX/QU8bGchIS5xHeGkAeV12xvwJgBFM30gOALS85C2xuWuAuCCB1SOfFBsyKvbB7ROxCjZUuYI3Oc8ZGkkDI8t4kdysKAiiNqNo4MPgdPO4ho0a0WLnu5NaL6n4KoxbR41UjpKaghhiOrfSJCHOHaQLWQaKizyl3hTU00cGK0ppTIbMqGODoie88vj7tVfqipZGx0j3BrGtLnOJ0DQLkk9lkHKizVm31bXPeMKohJCwlvpE7srXEeyL/vv2gL6dv6yiexuK0YiiebCohdma0n2hf8AffuKDSUXHBO17GvYQ5rgHNcOBBFwR3WWcUm9B8jXRx0vTVhmfHHTxu9SM2MkjiOq1BpaLMq7bXFKC0uIUUfopIDnwPzGO5sL62OpHZdS+LbcPfIIMNg9MnLGyOdmDY4mPF2F7u0jWyC7Is2j27raOaKPFaVkUUzsrZ4nXa1x5OuTp28+fAFaSgIiIOCv/NSfYd8isD3E/wAon7h34mLfK/8ANSfYd+ErA9xB/wCYn7h34mIO7v2wMw1UVZH1ems0uHKaMdV3jlA/YUxvB27bLg8HRutLWNyvA9VrDaYd3WGT9Yq9bw8A9OoJogLvAzx90jNR79R5leddj8IdX1dPTi5Y83dx6sYGZ57rgW8SEVs+5HZ30ejNQ4fSVVnDuiF8g87l36wWYbcUgmx2eImwkqY2EjkHMiBt5Fek4Imsa1rQA1oAAHAACwA8l512lP8A7jd/3kPyiQbhjuBwGgmpxG0RCJwa0ADLZuhHeCAbrI/yfnH0yfvgF/2wtuxf8xN9278JWIfk+n+GTfcf5wgitoKf0/H5IpXHK+oEWhsRGxoGUdlwD5uJXoSDDYWRiJsTBEBbIGi1uyyw7e3s9NRV3p8OYRyPbIJAPzUzQBZ3cctxfjchTMO/ICHr0jjMB6sjQwntuRmA7rHxQUvbTBo6TGOiiFo+mie1vs55GktHcDe3dZXv8oOrcIqWIHque55HaWts2/hmJ9yy6sxGWor2TzgiSWeN9iCLNMjcoaD6uW1jz4rcd8Gy8ldSNdCM00Ds4YOL2kWc0d/Aj7NuaDk3SbPw09BDK1oMs7ekfIbE68Gg8mgWFvEqsb+cBiEUNWxoZL0nRvsAM7XNJGbtILdD2Eqv7Bb0nUEPo08LpY2E5C0gPYPYLXaEA35gjhZRW8LbmXFMlonRU0TtBfNd7hoXuAsHWDrN+1xQazuS/kmH7yX/ABnq9qibkv5Jh+8l/wAZ6kMJ2+pqiukoWCTpY8wzFoyuMZs8A3voe0BEV/FYW1m0UMUwzR0lP0rGHgZHOGpHcQ0/qhaWs43hUE9LWQYtTMMojbkqYmjV0XaLdgJ8LNPC6n8K3hYdOwOFXDGbasle2Nze4hxHwQWGrpI5QGyMa9oIcA4AjMDcGx5gqg77qpwo4IGnKKmoZE4j2Sb/ADAXZxPeVEZo6fD2enzOcA4Rk5GMv1iXgEcL9ykt4+zjq+idHHpOwiWL7xmoF+V9RdBYMLoGU8UcMTQ2ONoa0DsH+7+a/OL4bHUwyQytDmSNLSD8D4g2PkqdspvJp5IxFWvbSVcfVkjmOS7hpcF1hrxtyvz4n87W7yIGxmGgeKusk6kbITnAJ0zEi40427uQ1AfjcnVudQSRONxTzviaT7IsR5dYro7lMPaDXz267ql8Yd+g1xNveb+5Wnd5s6aChZE83mdeSU//ACP1IvztoL9yhNzH8Xq/+8l+aKs+20Akw+raRcGB/wCA2+KgNy+HtiwuJ4ADpi6Rxtx6xAv4AAKy7V/xKq+5f+AqH3T/AMkUf3Z/G5ERm/SMHCJiRq18ZB7CZA35OI81dMGlLqeFx4ujYT4lgKp2/H+R5/tx/wCMxW7Z/wDitP8Acs/AEHfREQfHNBFjqDyUfh+A00Ds8NPFE+1szGNabHlcDhopFEFK3tbSehUDsptNOeij7rglzvJoPmQq7uF2e6OCSse2xlOSL7pvE+br+TQtKr8JgnsZoo5C3hnaHWvxtddmngbG0MY0Na0WDWiwA7AEHIoyXZ6ldL0zqeEylwd0hjbmzC1jmte4sNe5SaIPy9gIIIuCLEHmCujh2B01O4uhgiicRYljGtJHZoOCkEQfiaJr2lrgHNOhaRcEd4UBBsLhzHiRtHAHg3ByDQ+HBWJEEZU7PUsj+kfTwvk067o2k9X6utr6WFlJoiCDxXY+hqX556WGR/tFgufEjiux/wAO0nRNh9Gh6FpuI+jblBta9rcbE6qURB16ChjgYI4Y2xsBJDGNDQCTc6DtJJXWpsCpo531DIY2zyaPlDRmd4nyCkUQFX8Q2Jw+dxfLSQueeLsgBPjbirAiDo4Vg8FM3LTwxxN7GNAv424rvIiCJxjZqkqzeop4pSObmgn38V9wfZukpP4vTxRE82tAPv4qVRAXWoaCKEERRsjDiXEMaBdx4k25967KIPxNE17S1wDmuFi0i4IPEEL8UlKyJjY42NYxujWNAAHgBwXMiDr19DHOwxzRtkYbXY9ocDY3FwdOK5o4w0BrQA0CwA4ADgAv0iAiIgIiICIiAiIgIiICIiAiIgIiICIiAiIgIiICIiAiIgIiICIiAiIg/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7118" name="AutoShape 14" descr="data:image/jpeg;base64,/9j/4AAQSkZJRgABAQAAAQABAAD/2wCEAAkGBxQSEhQUExQWFBMWGCEaGBQXFxccIRcYGhccHRwcGRwfHCggHR4mHBgYITEiJSkrLi4uGB8zODMsNygtLysBCgoKDg0OFw8PFCwZFRkrLCwsLCwrKywrNyssKysrLCw3LCs3KzcsKyw3KyssKysrLCsrKyssKysrKywrKysrK//AABEIAOEA4QMBIgACEQEDEQH/xAAcAAEAAwADAQEAAAAAAAAAAAAABQYHAwQIAQL/xABNEAABAwIDBAYGBQYMBQUAAAABAAIDBBEFEiEGBzFBEyJRYXGBFEJSkaGxIzJyc7IIM2KCksEkNDVDU1STorPC0vAWJUR0gxUmY9Hh/8QAFQEBAQAAAAAAAAAAAAAAAAAAAAH/xAAWEQEBAQAAAAAAAAAAAAAAAAAAEQH/2gAMAwEAAhEDEQA/ANxREQEREBERAREQEREBEUZiu0VLTfn6iGLufI0E+AvcoJNFQ6/e5hsd7Svk+xG63vNgouTfbSepT1D/ACYP8yDUEWXM320vrU1Q3yjP+ZSNFvgw2Ti+SP7UZ+YuEGgIobCtqqKp0gqoZHeyHtzfsnrfBTKAiIgIiICIiAiIgIiICIiAiIgIiICIiAiKK2j2hgoYTNUPyt5AauefZaOJP+yglCVn+1W9ilpndFADVT8AI/qh3YXcz3NB8lV3TYltE4hn8Ew2/wBb2wNLHW8h46CzRzuVouyWxFJh7R0LM0nOZ9i8+drNHc0AIKGKDH8U1kkFBTu9QXacp7h13G3tOb4BS2GbmaJvWqHy1DzxJeWA/skOPmVpSIIHDtjKCD81SQtPaWBx83OuT71Lsoo28I2Dwa0fuXOqZt7vCgw0ZAOlqSLtiB0b2GQ+qO7iUFsfSRnixh8Wj/6UFjGD4W/SojpL/p9G0jwOhCz/AGcwzEccBnraiSCjIPRxw3j6Q8AQLk5B2uJzW001WRV2HOglkikaGyRuLXC3MHj4HiO4orb67dng85+gmET+XRzh9j3Nc53wXRds3jmG60dSKuAfzT9SR2ZX/Nrx4LFnRg8QD5KXwXaKqpCDTzyRgeqHEt/ZN2/BBs+zu9yF7+gronUk40JcDkv+lfrM8xbvWkQyte0OaQ5pFw4G4I7Qeawem2+pcQaIcYgbfg2rhaQWd5Au4eVx3Lusoa7BAKigkFbhruu4aOAbxuQ09UkeuwW7Qg25FX9j9r6fEYs8LrPH14nfWYe/tHY4aKwIgiIgIiICIiAiIgIiICIiAiLp4xicdNDJPK7LHG25P7h2knQDvQRu2W1MOHU5mlN3HSOIEXkd2Du5k8gs62X2UnxmYYhiZPQcYabUAtvcADlH8X8TouPZLCZMdrDiFYLUsbssMJOjspvl+yDq4+s4W4Cy2ZosLDQDkg/MELWNDWNDWtFg1oAAA5ADgv2iICIiCrbxNqxh1IZBZ0zzliYebjxce5o1PkOayfdtsW/E53VdWXOgD7uLr3qJL3Iv7A5/s9q59rQ/GsbFLGT0UV47jgxrDeV/iXWaO8NW4YZQR08UcMTQyONoa1o5AD4nvRXYjjDQGtADQLAAWAA4ABZFvu2NLv4fA0ktAbOxovdoOkmnZex7rHktfXxzQQQRcHiDzRHjpFqu8fda+JzqihZnhN3PgFy5h43jHrN49XiOV+WUor6rTsLtvNh0ltZKZ5+kgJ0tzcy+jXW8jz7VVkRWxY9suCG4tgb7HVzooxofaDWjvFnRczwsVd93u28eJwnQR1DNJIr/AN5vMtPwNwVjO7LbV2HT5ZHE0kptI32HcpB4cxzHeFd942zb6KZuL4ecpb1pmN4EHi+3NpB6w4esNQURriKG2S2ijr6Zk8elxZ7ObHj6zT/vUWUyiCIiAiIgIiICIiAiIgLHdvap+MYlHhcDiIYTnneO0AZj2dUOyj9J3ctE25x4UNFNPpnDbRg85HaN+OvkqxuWwAw0hqpQTPVHOXO+t0dzlv8Aa1f+sEF9w+iZBGyKJobGxoa1o5ALsIiAiIg+EqgV+3D6qUUuHgxSZXSSz1EL2iKFhALmMNi9xcQBy4rQFn29l5pGRYjC7JUxOENiLtljkPWY8dmma/cgpGEz0eH55qDGI3zuHWZPCS2XUmxLWhzbknW/FXbA8TxXEohUwyQUcJ/NsdGZXPtoXOdmADS4G1hwUbs5WV+J05kp4KGjZKXNdUNBe8FvVJDMoGbsJPYtIwbDm00EUDLlsTAwE8TlFrnvPE+KDO27SV84nE80NBFRu6OpqWNMhfJfTomm+VuUtJvfUqNk29FIWyQ4ozEIw4dJBLHlkLSQCYntaG3AN7EagK44ps7Uw1MtTQvicJ7GeknByPe0AB7XC5a6wAOhBUdJsvWVjRBUx0lHSXBkiphmdKA7NlzZWhjSRrYaoLVgG0cVZG6SJsoa3j0kT2E6X6ocBcW5hZht9UYbXRSPjp6llXa7JBSTtzOHJ/VsQeFzwWyxsDQABYAWA7AFw19YyGN8srgyNjS5zjwACDyDlOuh0493ii03dNTPrMWmqmtyQAyOkZbRwmzZY3DgeOY97e9Ufa2gbT11VCz6jJnBo7Gk5mjyDgPJFRS3HcltP6RA+hnIc+IfR39aE2Bae3KTbwLVhykdnMYdR1UNQy943XIHrNIs5vm0n4INNpb7P4v0ZJ9ArTpf1OtYfsF9vsuHYtoBVL3g4MzFMML4gHvDOngcOZy3sPtN08wvzuj2iNZQMzm80P0byeJt9Rx7y21+8FEXZERAREQEREBERAREQZHvfkdV12H4aw6OeHyDucbX8mCU+YWswRBjWtaLNaAAOwAWCybY4+mbRV051bTgsb3WPRj8EnvK1xAREQEREBZh+UBLahp2+1Ui/gIpT87LT1lH5Ql/RqTs6c/4T/8A9QNwmKNFJPE9wbknuLkDSRjbAX/Sa5auvMW7nEY46voahrXUtU3oZmu4a6sd5PAF+Wa/JbVhWzNFh7srKqaO1rRPqjlAJ6oDCbW4hFXNF8Y4EXBuO0L6iCq28nZ2WvoXwwvDZMweATYPy+o48gfmArSiDMNzOHTR0DHtZ0ZfUufIHggzQ9GGgjS4sbEcjkPbdZBtnPnxCtcf6zKPJshaPg0LcNvp3+n4dEKuSkjl6UPewtF7NBaOsC0EkWBI5rE9tsKipa2WGGYzsGvSOLScztXBxaACQeYHNFQaIiK37cbjfT0LoHHr0zso+7dcs91nN/VURswDh20VTS8IKpuZg7z1228D0zfcqtuSxTocREZNm1DCz9ZvWb8ne9W3fX/BqnD65uhjkyuPaGkPsf1Q/wB6I1tF8a64uOBX1EEREBERAREQF+ZX5Wk9gv7l+l1sSP0Mv2HfhKDMNw8Wb/1Cc8ZJwL+GZ5+Mi1hZh+T8P+XynmZyT/ZsWnoCIiAiIgLL/wAoGO9FTu7KkX84Zf32WoKib6qIy4XKRxieyTya6x+Dig85rXcEwduKU0NTLRNq5Gt6KSRtQYpC6OzQXi2V9wAb3FrnQ3WRrTNzW2kVGZaapdkilcHskPBr7WcHHkCA2x4XB7UVpGxGzklK4kR+jQnToDUSzk9h61mR/qgk9quS4aWrjkGaN7Xt7WuBHwXBiuLwUzM88rIm9r3Ae7mfJEd1QGL7TMZM2lgAnrHa9EDpE325nC+Ro07zcW4qhYxvDqcRm9DwhjgTo6pcLZW8MzRrkbx6xF+wXV42J2Rjw+IgEyTyHNNO760jvnlHIfvQZxv8jIFCHuzutJd1rXPU4DkO5ZGAtl/KFGlH4v8Ak1Y2iiIiKkNnKsw1dNKPUnjPl0gv8CVuG/mkEmGZv6OZjr9zg5h/GsDpx12W45hbxuLL0XvcZfB578R0Z8xIxEWPZap6Wjpn+1Cwnxyi6lFXN3Dr4XRE/wBA35KxogiIgIiICIiAuGrZmjeO1pHvC5kQZZuAktTVUfNlRf3saP8AIVe8f2lp6LIal/RtkuGvsSC4AHLoCcxFyNNbFZ3ul/g+KYrSnTrlzR3Nlfw/VkYpzffh3S4YXgdaCRsnlqx3ho+/kipaHeBRlwbKZafN9R1RDJG13ZZzhlF+wkHuVojeHAFpBB4EG4I7lkW7beEypaKHEcr3HqskksRKPYkvpm7z9bx42TDZocKrKmB0oionQtnja91mwuDi17WXOjT1SGjmNBqiL2ip7dr6ifWiw+WaPlNM8QMd9kOBe4d+Wy5PScXdxiooB2ullk+TWhBbFwV1I2aN8cgzMe0tcO0EWKz7EcaqI9J8aoIP0Y4Q53uMxPwVWxXbgRAuixepqJm6taKWNsTj2PFmktPc66CpbYbCVWHyOBY6SC/UnaLgt5Z7fVcOd9OxVXOO0L0Pu/3kjEpjA+ARPEWe+fMHEEBwAyiw1HPmrjUYHTPN308Lz2uiYfmEV5HjcGm7TlPa02PvCOeCbk3PaTc+86r1n/w1R/1Sn/sY/wDSn/DVH/VKf+xj/wBKFZTuL2qhYXUUgYx8js0cgFjIebHnmRxb3XHLXa1m232GU8hjoKOnhbWSua/pY42tNKxrgemc5oBB06ovqVP7F48+QyUdXYV1Po/l00fqzMHMEEX7CiKP+UMerR/af8mrGcw7V6+rsNhmt00UcuXh0jGutfja4Nl03bL0R40dMf8AwRf6UV5OBXzMO1bfvBw6iqP4HQUzH1zXA3po2NEPb07wMobY/VOt7aXSjwWTCBG+uhpaylJAkqG07BJSk6Ak5SZI72GbQi6CmbrNi5aypinexzaWJzZC8iwkc03a1vaLgEkaW8VqG+2fLhUo9t8bR/aB3+Uq8QOaWtLCCwgFpbaxBGhFtLWWW/lAzl1NS07frSzXt4MLR/ekCC87DQ5MPpG9kLPwgqdXDRwCONjBwY0NHkLfuXMiCIiAiIgIiICIiDItp3/+n7RUtRwjqwGOPebRknwJiK0naig9Io6iH24nDzym3xsqpvowL0igMrb9JSnpQRxyW6/ws79UKd2Ax8V1DDN69ssg7JGaO99rjuIQeWWOuAfNWmLbWQuhknhiqpqdmSGSbMQ0XuC5oID3DTUnl26qM2pw70asqYeAZK4D7JN2/wB0hRaKt9fvNxOX/qeiHsxRsb8SC74qu1+L1E/56eWS/Jz3Ee69l0kQfA23BfURFWfdlX9BilI69g55jd4PYW/iLV6fXjyCcxubI36zHBw8Wm4+S9TYxtNHT0BrTq3og9g9tz2gsaPEkBE12sf2gp6KPpKiVsbeQPFx7GtGpPgsf2o3zTSgsomdA3+lkDXP8m6tb53Wb4viktVM6ed5fK7iTyHstHJo5BdRCNk3EYo6aeuMzjJM9sbzI43LgDICL9gu3TvV6212fkmEdTSuDK6nOaJ3KRvrRP7WuHuNisN3WYz6LiUBJsyU9C7/AMlg0/t5fety2223p8NZ1znmcOpC06nvd7Le8+V0HJhe2tLLRmrkeIWMJbK2Q2MUrfrRuHHNflz0UMKitxa3RZ6HDzxkItPUNPsD+aYR6x62qzDYvHm1ONRz1kcTuncRYNs2OTL1HAE6nQNubnrXXoxER2BYHBRxCKnjDGcTxJceZc46uJ7SuDa3F6elpZJKq3RFpaWcTJcWyNHMlRO2+8Cmw4ZSelqCOrA06+LzwaPHU8gvPm0u0VRXy9LUPzOGjWtuGsHYxtzbvPEoLNsrvRqqJrYcrJaZmjI3aOYy+jQ8cbDTUHgpulxwY5jVE5sbmRQMzlj7XBYczjcEi2bowFlK27cJgOSGWscNZT0cf2GHrEeLxb9QIrWEREQREQEREBERAREQfmSMOBa4AtIsQeYPEFY5svOcExeWilOWjqSDC48AT9Qjl2xnvDStlVP3mbHjEqUhthURXdE7hc21YT2O+BAKDJt9tD0eJudbSWJj/MFzD+Ee9UJWravaE1tNTCe4rKVzoZMwsXsIFnH9IOaWkduvNVVFEREUREQFYce2pfUUlFSaiOmjs7X848aNJ7ms0HiVXkQEREH1jiCCNCDcHsI4FclZVPle6SV7pJHG7nuJJPiSuJEH1jy0gtJDgbgjkQbgjzWmbQb4aiWBkVOzoXmMCWa93Z8vW6Iche9nHXuCzJER+pHlxLnEucTcucSST2knUnxX5RfCUVI7P4RJWVEVPGDmkcAT7LfWce4C59w5r1XhWHsp4Y4YxZkbQ1o7gPnzVE3PbGGjh9JmbaonaLNPGKPiG9zjxPkOS0ZEEREQREQEREBERAREQEREGVb3N3xnzVlK0mcD6WJtvpWj1mj2wOPaB22vhy9jLMN5G69tSXVNGGsqNS+LQNmPaPZf38DfXtRWEIuSqpnxPdHIx0cjTZzHAgtPeCuNFEREBERAREQEREBEX1rSSAASSbAAEkk8AANSe5B+VrW6Pd6ZHNrathDGm8ETrdc20kcPZF9Abai/C1+zu53U6tqcQb3spXDnydL/AKPf2LZAEQRERBERAREQEREBERAREQEREBERBXNrtiqXEW/TMtIPqzM0c3z9YdxuFiG1W7Ktoszmt9IhH85ECXAfps4jyuF6SRB44Buvq9SbQ7EUVbczQNzn+cZ1HeOYcfO6z/FNx41NNVOHY2ZoP95tvki1jaK9V26TE4/qxxzDtZK0fB+VRUm7/ExxopfIxn5PQVpFZGbAYmf+im8zGPm9SVFuoxOTjCyIdskrPkwuPwQUlfCbcVr+F7j3GxqKq3a2Fmv7TtPgr7s/u7oKOxZD0kg/nJTnd8RlHkAhWGbLbA1tfZ0cfRxH+elu1tu1otd/lp3rbtjN3lLh9ngdLUW1mfy+w3gweGvaVcERBRe01G2WmkDi8ZWl4LHvYQ5rTbVpBt3cFKIQgyCSKYUuEOgmmE8zDO680jullZTNkyuzEgNcWkZQLdbgpfY/FJajEmzudI2KqpXyx07jpGxksTGHLwzEZnX/AE1o2QaaDTh3eC+ho7B2eSD6iIgIiICIiDiqZMrHOHENJ9wWbbuN5E+I1RgliiY0Rl92Zr3BAtqe9aPX/mpPsO+RWB7iv5Rd9w78TUHoNFmWDbz5XYj6DU07IvpHRZ2vceuPq6EDR2nvC0qaUMaXONmtBJJ5AC5QftFmmx28qfEa3oI6ZjYRmcZS91xGDZptltmPV0vzPYurtFvZfSV8tM6nYYopGtdJndmylrXEhtrEgOOl+SDVUWG4hvwmMn0EEbY72AkJLj45TYHuF1ou77biPE432Z0c0Vukjvcda9nNPNpsR3WQW1FUdvtvIcMa0Fplnf8AUiBAsPaeeTb6aXJWbQb76kPu+CEx31a0uBHdmNxfyQWXa7eXUUmI+iMiidHmjGZ2e/0hAPA20utSXmPajHI67FI6iIOa174Oq4atcHMBB5aHmOK9H4xikVLC+eZ2WNguT8gBzJOgCDuosOxPffOX/QU8bGchIS5xHeGkAeV12xvwJgBFM30gOALS85C2xuWuAuCCB1SOfFBsyKvbB7ROxCjZUuYI3Oc8ZGkkDI8t4kdysKAiiNqNo4MPgdPO4ho0a0WLnu5NaL6n4KoxbR41UjpKaghhiOrfSJCHOHaQLWQaKizyl3hTU00cGK0ppTIbMqGODoie88vj7tVfqipZGx0j3BrGtLnOJ0DQLkk9lkHKizVm31bXPeMKohJCwlvpE7srXEeyL/vv2gL6dv6yiexuK0YiiebCohdma0n2hf8AffuKDSUXHBO17GvYQ5rgHNcOBBFwR3WWcUm9B8jXRx0vTVhmfHHTxu9SM2MkjiOq1BpaLMq7bXFKC0uIUUfopIDnwPzGO5sL62OpHZdS+LbcPfIIMNg9MnLGyOdmDY4mPF2F7u0jWyC7Is2j27raOaKPFaVkUUzsrZ4nXa1x5OuTp28+fAFaSgIiIOCv/NSfYd8isD3E/wAon7h34mLfK/8ANSfYd+ErA9xB/wCYn7h34mIO7v2wMw1UVZH1ems0uHKaMdV3jlA/YUxvB27bLg8HRutLWNyvA9VrDaYd3WGT9Yq9bw8A9OoJogLvAzx90jNR79R5leddj8IdX1dPTi5Y83dx6sYGZ57rgW8SEVs+5HZ30ejNQ4fSVVnDuiF8g87l36wWYbcUgmx2eImwkqY2EjkHMiBt5Fek4Imsa1rQA1oAAHAACwA8l512lP8A7jd/3kPyiQbhjuBwGgmpxG0RCJwa0ADLZuhHeCAbrI/yfnH0yfvgF/2wtuxf8xN9278JWIfk+n+GTfcf5wgitoKf0/H5IpXHK+oEWhsRGxoGUdlwD5uJXoSDDYWRiJsTBEBbIGi1uyyw7e3s9NRV3p8OYRyPbIJAPzUzQBZ3cctxfjchTMO/ICHr0jjMB6sjQwntuRmA7rHxQUvbTBo6TGOiiFo+mie1vs55GktHcDe3dZXv8oOrcIqWIHque55HaWts2/hmJ9yy6sxGWor2TzgiSWeN9iCLNMjcoaD6uW1jz4rcd8Gy8ldSNdCM00Ds4YOL2kWc0d/Aj7NuaDk3SbPw09BDK1oMs7ekfIbE68Gg8mgWFvEqsb+cBiEUNWxoZL0nRvsAM7XNJGbtILdD2Eqv7Bb0nUEPo08LpY2E5C0gPYPYLXaEA35gjhZRW8LbmXFMlonRU0TtBfNd7hoXuAsHWDrN+1xQazuS/kmH7yX/ABnq9qibkv5Jh+8l/wAZ6kMJ2+pqiukoWCTpY8wzFoyuMZs8A3voe0BEV/FYW1m0UMUwzR0lP0rGHgZHOGpHcQ0/qhaWs43hUE9LWQYtTMMojbkqYmjV0XaLdgJ8LNPC6n8K3hYdOwOFXDGbasle2Nze4hxHwQWGrpI5QGyMa9oIcA4AjMDcGx5gqg77qpwo4IGnKKmoZE4j2Sb/ADAXZxPeVEZo6fD2enzOcA4Rk5GMv1iXgEcL9ykt4+zjq+idHHpOwiWL7xmoF+V9RdBYMLoGU8UcMTQ2ONoa0DsH+7+a/OL4bHUwyQytDmSNLSD8D4g2PkqdspvJp5IxFWvbSVcfVkjmOS7hpcF1hrxtyvz4n87W7yIGxmGgeKusk6kbITnAJ0zEi40427uQ1AfjcnVudQSRONxTzviaT7IsR5dYro7lMPaDXz267ql8Yd+g1xNveb+5Wnd5s6aChZE83mdeSU//ACP1IvztoL9yhNzH8Xq/+8l+aKs+20Akw+raRcGB/wCA2+KgNy+HtiwuJ4ADpi6Rxtx6xAv4AAKy7V/xKq+5f+AqH3T/AMkUf3Z/G5ERm/SMHCJiRq18ZB7CZA35OI81dMGlLqeFx4ujYT4lgKp2/H+R5/tx/wCMxW7Z/wDitP8Acs/AEHfREQfHNBFjqDyUfh+A00Ds8NPFE+1szGNabHlcDhopFEFK3tbSehUDsptNOeij7rglzvJoPmQq7uF2e6OCSse2xlOSL7pvE+br+TQtKr8JgnsZoo5C3hnaHWvxtddmngbG0MY0Na0WDWiwA7AEHIoyXZ6ldL0zqeEylwd0hjbmzC1jmte4sNe5SaIPy9gIIIuCLEHmCujh2B01O4uhgiicRYljGtJHZoOCkEQfiaJr2lrgHNOhaRcEd4UBBsLhzHiRtHAHg3ByDQ+HBWJEEZU7PUsj+kfTwvk067o2k9X6utr6WFlJoiCDxXY+hqX556WGR/tFgufEjiux/wAO0nRNh9Gh6FpuI+jblBta9rcbE6qURB16ChjgYI4Y2xsBJDGNDQCTc6DtJJXWpsCpo531DIY2zyaPlDRmd4nyCkUQFX8Q2Jw+dxfLSQueeLsgBPjbirAiDo4Vg8FM3LTwxxN7GNAv424rvIiCJxjZqkqzeop4pSObmgn38V9wfZukpP4vTxRE82tAPv4qVRAXWoaCKEERRsjDiXEMaBdx4k25967KIPxNE17S1wDmuFi0i4IPEEL8UlKyJjY42NYxujWNAAHgBwXMiDr19DHOwxzRtkYbXY9ocDY3FwdOK5o4w0BrQA0CwA4ADgAv0iAiIgIiICIiAiIgIiICIiAiIgIiICIiAiIgIiICIiAiIgIiICIiAiIg/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47120" name="Picture 16" descr="lynda.png"/>
          <p:cNvPicPr>
            <a:picLocks noChangeAspect="1" noChangeArrowheads="1"/>
          </p:cNvPicPr>
          <p:nvPr/>
        </p:nvPicPr>
        <p:blipFill>
          <a:blip r:embed="rId8" cstate="print"/>
          <a:srcRect/>
          <a:stretch>
            <a:fillRect/>
          </a:stretch>
        </p:blipFill>
        <p:spPr bwMode="auto">
          <a:xfrm>
            <a:off x="5482557" y="5084475"/>
            <a:ext cx="1428750" cy="142875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dirty="0" smtClean="0"/>
              <a:t>Kits</a:t>
            </a:r>
            <a:endParaRPr lang="en-US" dirty="0"/>
          </a:p>
        </p:txBody>
      </p:sp>
      <p:sp>
        <p:nvSpPr>
          <p:cNvPr id="3" name="Content Placeholder 2"/>
          <p:cNvSpPr>
            <a:spLocks noGrp="1"/>
          </p:cNvSpPr>
          <p:nvPr>
            <p:ph type="body" sz="half" idx="2"/>
          </p:nvPr>
        </p:nvSpPr>
        <p:spPr/>
        <p:txBody>
          <a:bodyPr>
            <a:noAutofit/>
          </a:bodyPr>
          <a:lstStyle/>
          <a:p>
            <a:r>
              <a:rPr lang="en-US" sz="2400" dirty="0" smtClean="0"/>
              <a:t>Skill Building</a:t>
            </a:r>
          </a:p>
          <a:p>
            <a:r>
              <a:rPr lang="en-US" sz="2400" dirty="0"/>
              <a:t>Early Literacy</a:t>
            </a:r>
          </a:p>
          <a:p>
            <a:pPr lvl="1"/>
            <a:r>
              <a:rPr lang="en-US" sz="2000" dirty="0"/>
              <a:t>Born to Read</a:t>
            </a:r>
          </a:p>
          <a:p>
            <a:pPr lvl="1"/>
            <a:r>
              <a:rPr lang="en-US" sz="2000" dirty="0"/>
              <a:t>Ready to Read</a:t>
            </a:r>
          </a:p>
          <a:p>
            <a:pPr lvl="1"/>
            <a:r>
              <a:rPr lang="en-US" sz="2000" dirty="0"/>
              <a:t>Technology</a:t>
            </a:r>
          </a:p>
          <a:p>
            <a:r>
              <a:rPr lang="en-US" sz="2400" dirty="0" smtClean="0"/>
              <a:t>STEM</a:t>
            </a:r>
            <a:endParaRPr lang="en-US" sz="2400" dirty="0"/>
          </a:p>
        </p:txBody>
      </p:sp>
      <p:pic>
        <p:nvPicPr>
          <p:cNvPr id="8" name="Picture Placeholder 7" descr="promo photo.jpg"/>
          <p:cNvPicPr>
            <a:picLocks noGrp="1" noChangeAspect="1"/>
          </p:cNvPicPr>
          <p:nvPr>
            <p:ph type="pic" sz="quarter" idx="13"/>
          </p:nvPr>
        </p:nvPicPr>
        <p:blipFill>
          <a:blip r:embed="rId3" cstate="print"/>
          <a:srcRect t="13002" b="13002"/>
          <a:stretch>
            <a:fillRect/>
          </a:stretch>
        </p:blipFill>
        <p:spPr/>
      </p:pic>
      <p:pic>
        <p:nvPicPr>
          <p:cNvPr id="9" name="Picture Placeholder 8" descr="024271.jpg"/>
          <p:cNvPicPr>
            <a:picLocks noGrp="1" noChangeAspect="1"/>
          </p:cNvPicPr>
          <p:nvPr>
            <p:ph type="pic" sz="quarter" idx="14"/>
          </p:nvPr>
        </p:nvPicPr>
        <p:blipFill>
          <a:blip r:embed="rId4" cstate="print"/>
          <a:srcRect l="12683" r="12683"/>
          <a:stretch>
            <a:fillRect/>
          </a:stretch>
        </p:blipFill>
        <p:spPr/>
      </p:pic>
      <p:pic>
        <p:nvPicPr>
          <p:cNvPr id="10" name="Picture Placeholder 9" descr="DSC_0039.JPG"/>
          <p:cNvPicPr>
            <a:picLocks noGrp="1" noChangeAspect="1"/>
          </p:cNvPicPr>
          <p:nvPr>
            <p:ph type="pic" sz="quarter" idx="15"/>
          </p:nvPr>
        </p:nvPicPr>
        <p:blipFill>
          <a:blip r:embed="rId5" cstate="print"/>
          <a:srcRect l="33668" r="33668"/>
          <a:stretch>
            <a:fillRect/>
          </a:stretch>
        </p:blipFill>
        <p:spPr/>
      </p:pic>
      <p:pic>
        <p:nvPicPr>
          <p:cNvPr id="6" name="Picture 4" descr="ffl no bck.gif"/>
          <p:cNvPicPr>
            <a:picLocks noChangeAspect="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957867" y="6140563"/>
            <a:ext cx="1118758" cy="5914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Early Literacy</a:t>
            </a:r>
            <a:endParaRPr lang="en-US" dirty="0"/>
          </a:p>
        </p:txBody>
      </p:sp>
      <p:pic>
        <p:nvPicPr>
          <p:cNvPr id="10" name="Picture Placeholder 9" descr="DSC_0046.JPG"/>
          <p:cNvPicPr>
            <a:picLocks noGrp="1" noChangeAspect="1"/>
          </p:cNvPicPr>
          <p:nvPr>
            <p:ph sz="half" idx="17"/>
          </p:nvPr>
        </p:nvPicPr>
        <p:blipFill>
          <a:blip r:embed="rId3" cstate="print"/>
          <a:stretch>
            <a:fillRect/>
          </a:stretch>
        </p:blipFill>
        <p:spPr>
          <a:xfrm>
            <a:off x="854113" y="1985963"/>
            <a:ext cx="2955849" cy="1965325"/>
          </a:xfrm>
        </p:spPr>
      </p:pic>
      <p:pic>
        <p:nvPicPr>
          <p:cNvPr id="12" name="Picture Placeholder 11" descr="DSC_0040.JPG"/>
          <p:cNvPicPr>
            <a:picLocks noGrp="1" noChangeAspect="1"/>
          </p:cNvPicPr>
          <p:nvPr>
            <p:ph sz="half" idx="18"/>
          </p:nvPr>
        </p:nvPicPr>
        <p:blipFill>
          <a:blip r:embed="rId4" cstate="print"/>
          <a:stretch>
            <a:fillRect/>
          </a:stretch>
        </p:blipFill>
        <p:spPr>
          <a:xfrm>
            <a:off x="854113" y="4165600"/>
            <a:ext cx="2955849" cy="1965325"/>
          </a:xfrm>
        </p:spPr>
      </p:pic>
      <p:pic>
        <p:nvPicPr>
          <p:cNvPr id="11" name="Picture Placeholder 10" descr="DSC_0179.JPG"/>
          <p:cNvPicPr>
            <a:picLocks noGrp="1" noChangeAspect="1"/>
          </p:cNvPicPr>
          <p:nvPr>
            <p:ph sz="half" idx="1"/>
          </p:nvPr>
        </p:nvPicPr>
        <p:blipFill>
          <a:blip r:embed="rId5" cstate="print"/>
          <a:stretch>
            <a:fillRect/>
          </a:stretch>
        </p:blipFill>
        <p:spPr>
          <a:xfrm>
            <a:off x="4760950" y="1985963"/>
            <a:ext cx="2955849" cy="1965325"/>
          </a:xfrm>
        </p:spPr>
      </p:pic>
      <p:sp>
        <p:nvSpPr>
          <p:cNvPr id="4" name="Content Placeholder 3"/>
          <p:cNvSpPr>
            <a:spLocks noGrp="1"/>
          </p:cNvSpPr>
          <p:nvPr>
            <p:ph sz="half" idx="16"/>
          </p:nvPr>
        </p:nvSpPr>
        <p:spPr/>
        <p:txBody>
          <a:bodyPr>
            <a:normAutofit fontScale="92500"/>
          </a:bodyPr>
          <a:lstStyle/>
          <a:p>
            <a:r>
              <a:rPr lang="en-US" dirty="0" smtClean="0"/>
              <a:t>Storytime</a:t>
            </a:r>
          </a:p>
          <a:p>
            <a:r>
              <a:rPr lang="en-US" dirty="0" smtClean="0"/>
              <a:t>Smartplay</a:t>
            </a:r>
          </a:p>
          <a:p>
            <a:r>
              <a:rPr lang="en-US" dirty="0" smtClean="0"/>
              <a:t>Summer Reading Program</a:t>
            </a:r>
          </a:p>
          <a:p>
            <a:r>
              <a:rPr lang="en-US" dirty="0" smtClean="0"/>
              <a:t>1000 Books Before Kindergarten</a:t>
            </a:r>
            <a:endParaRPr lang="en-US" dirty="0"/>
          </a:p>
        </p:txBody>
      </p:sp>
      <p:pic>
        <p:nvPicPr>
          <p:cNvPr id="6" name="Picture 4" descr="ffl no bck.gif"/>
          <p:cNvPicPr>
            <a:picLocks noChangeAspect="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957867" y="6140563"/>
            <a:ext cx="1118758" cy="5914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Outreach</a:t>
            </a:r>
            <a:endParaRPr lang="en-US" dirty="0"/>
          </a:p>
        </p:txBody>
      </p:sp>
      <p:sp>
        <p:nvSpPr>
          <p:cNvPr id="7" name="Content Placeholder 6"/>
          <p:cNvSpPr>
            <a:spLocks noGrp="1"/>
          </p:cNvSpPr>
          <p:nvPr>
            <p:ph sz="half" idx="15"/>
          </p:nvPr>
        </p:nvSpPr>
        <p:spPr>
          <a:xfrm>
            <a:off x="498518" y="1985962"/>
            <a:ext cx="3657600" cy="4140200"/>
          </a:xfrm>
        </p:spPr>
        <p:txBody>
          <a:bodyPr/>
          <a:lstStyle/>
          <a:p>
            <a:r>
              <a:rPr lang="en-US" dirty="0" smtClean="0"/>
              <a:t>YMCA Healthy Kids Fair</a:t>
            </a:r>
          </a:p>
          <a:p>
            <a:r>
              <a:rPr lang="en-US" dirty="0" smtClean="0"/>
              <a:t>Fayetteville Festival</a:t>
            </a:r>
          </a:p>
          <a:p>
            <a:r>
              <a:rPr lang="en-US" dirty="0" smtClean="0"/>
              <a:t>NY State Fair</a:t>
            </a:r>
          </a:p>
          <a:p>
            <a:r>
              <a:rPr lang="en-US" dirty="0" smtClean="0"/>
              <a:t>School Visits</a:t>
            </a:r>
          </a:p>
          <a:p>
            <a:r>
              <a:rPr lang="en-US" dirty="0" smtClean="0"/>
              <a:t>Field Trips</a:t>
            </a:r>
          </a:p>
          <a:p>
            <a:r>
              <a:rPr lang="en-US" dirty="0" smtClean="0"/>
              <a:t>Teacher Happy Hour</a:t>
            </a:r>
          </a:p>
          <a:p>
            <a:endParaRPr lang="en-US" dirty="0"/>
          </a:p>
        </p:txBody>
      </p:sp>
      <p:pic>
        <p:nvPicPr>
          <p:cNvPr id="5" name="Picture 4" descr="ffl no bck.gif"/>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957867" y="6140563"/>
            <a:ext cx="1118758" cy="5914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Picture 1" descr="S:\FFL Pictures\2013\Fayetteville Festival\CIMG4389.JPG"/>
          <p:cNvPicPr>
            <a:picLocks noGrp="1" noChangeAspect="1" noChangeArrowheads="1"/>
          </p:cNvPicPr>
          <p:nvPr>
            <p:ph sz="half" idx="1"/>
          </p:nvPr>
        </p:nvPicPr>
        <p:blipFill>
          <a:blip r:embed="rId4" cstate="print"/>
          <a:srcRect t="13920" b="15554"/>
          <a:stretch>
            <a:fillRect/>
          </a:stretch>
        </p:blipFill>
        <p:spPr bwMode="auto">
          <a:xfrm>
            <a:off x="4410075" y="1985962"/>
            <a:ext cx="3657600" cy="1934678"/>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0962" name="Picture 2" descr="S:\FFL Pictures\2013\Summer School Visits\DSC_0059.JPG"/>
          <p:cNvPicPr>
            <a:picLocks noGrp="1" noChangeAspect="1" noChangeArrowheads="1"/>
          </p:cNvPicPr>
          <p:nvPr>
            <p:ph sz="half" idx="16"/>
          </p:nvPr>
        </p:nvPicPr>
        <p:blipFill>
          <a:blip r:embed="rId5" cstate="print"/>
          <a:srcRect t="19286"/>
          <a:stretch>
            <a:fillRect/>
          </a:stretch>
        </p:blipFill>
        <p:spPr bwMode="auto">
          <a:xfrm>
            <a:off x="4410075" y="4163261"/>
            <a:ext cx="3657600" cy="1962901"/>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Professional Development</a:t>
            </a:r>
            <a:endParaRPr lang="en-US" dirty="0"/>
          </a:p>
        </p:txBody>
      </p:sp>
      <p:sp>
        <p:nvSpPr>
          <p:cNvPr id="3" name="Text Placeholder 2"/>
          <p:cNvSpPr>
            <a:spLocks noGrp="1"/>
          </p:cNvSpPr>
          <p:nvPr>
            <p:ph type="body" idx="1"/>
          </p:nvPr>
        </p:nvSpPr>
        <p:spPr/>
        <p:txBody>
          <a:bodyPr/>
          <a:lstStyle/>
          <a:p>
            <a:r>
              <a:rPr lang="en-US" dirty="0" smtClean="0"/>
              <a:t>Learning how to support schools.</a:t>
            </a:r>
            <a:endParaRPr lang="en-US" dirty="0"/>
          </a:p>
        </p:txBody>
      </p:sp>
      <p:pic>
        <p:nvPicPr>
          <p:cNvPr id="6" name="Picture 4" descr="ffl no bck.gif"/>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957867" y="6140563"/>
            <a:ext cx="1118758" cy="5914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7638393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Professional Development</a:t>
            </a:r>
            <a:endParaRPr lang="en-US" dirty="0"/>
          </a:p>
        </p:txBody>
      </p:sp>
      <p:sp>
        <p:nvSpPr>
          <p:cNvPr id="7" name="Content Placeholder 6"/>
          <p:cNvSpPr>
            <a:spLocks noGrp="1"/>
          </p:cNvSpPr>
          <p:nvPr>
            <p:ph sz="half" idx="2"/>
          </p:nvPr>
        </p:nvSpPr>
        <p:spPr/>
        <p:txBody>
          <a:bodyPr/>
          <a:lstStyle/>
          <a:p>
            <a:pPr lvl="1"/>
            <a:r>
              <a:rPr lang="en-US" dirty="0"/>
              <a:t>by publishers highlighting their new nonfiction offerings</a:t>
            </a:r>
          </a:p>
          <a:p>
            <a:pPr lvl="1"/>
            <a:r>
              <a:rPr lang="en-US" dirty="0"/>
              <a:t>School Library Journal Common Core webinar series</a:t>
            </a:r>
          </a:p>
          <a:p>
            <a:endParaRPr lang="en-US" dirty="0"/>
          </a:p>
        </p:txBody>
      </p:sp>
      <p:sp>
        <p:nvSpPr>
          <p:cNvPr id="9" name="Content Placeholder 8"/>
          <p:cNvSpPr>
            <a:spLocks noGrp="1"/>
          </p:cNvSpPr>
          <p:nvPr>
            <p:ph sz="quarter" idx="4"/>
          </p:nvPr>
        </p:nvSpPr>
        <p:spPr/>
        <p:txBody>
          <a:bodyPr/>
          <a:lstStyle/>
          <a:p>
            <a:pPr lvl="1"/>
            <a:r>
              <a:rPr lang="en-US" dirty="0"/>
              <a:t>NYLA School Library section offerings</a:t>
            </a:r>
          </a:p>
          <a:p>
            <a:pPr lvl="1"/>
            <a:r>
              <a:rPr lang="en-US" dirty="0"/>
              <a:t>OCM BOCES Common Core workshops</a:t>
            </a:r>
          </a:p>
          <a:p>
            <a:endParaRPr lang="en-US" dirty="0"/>
          </a:p>
        </p:txBody>
      </p:sp>
      <p:sp>
        <p:nvSpPr>
          <p:cNvPr id="6" name="Text Placeholder 5"/>
          <p:cNvSpPr>
            <a:spLocks noGrp="1"/>
          </p:cNvSpPr>
          <p:nvPr>
            <p:ph type="body" idx="1"/>
          </p:nvPr>
        </p:nvSpPr>
        <p:spPr/>
        <p:txBody>
          <a:bodyPr/>
          <a:lstStyle/>
          <a:p>
            <a:r>
              <a:rPr lang="en-US" dirty="0" smtClean="0"/>
              <a:t>Webinars</a:t>
            </a:r>
            <a:endParaRPr lang="en-US" dirty="0"/>
          </a:p>
        </p:txBody>
      </p:sp>
      <p:sp>
        <p:nvSpPr>
          <p:cNvPr id="8" name="Text Placeholder 7"/>
          <p:cNvSpPr>
            <a:spLocks noGrp="1"/>
          </p:cNvSpPr>
          <p:nvPr>
            <p:ph type="body" sz="quarter" idx="3"/>
          </p:nvPr>
        </p:nvSpPr>
        <p:spPr/>
        <p:txBody>
          <a:bodyPr/>
          <a:lstStyle/>
          <a:p>
            <a:r>
              <a:rPr lang="en-US" dirty="0" smtClean="0"/>
              <a:t>Workshops</a:t>
            </a:r>
            <a:endParaRPr lang="en-US" dirty="0"/>
          </a:p>
        </p:txBody>
      </p:sp>
      <p:pic>
        <p:nvPicPr>
          <p:cNvPr id="11" name="Picture 10" descr="NYLA_logo_reflex.jp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259349" y="4372341"/>
            <a:ext cx="2259228" cy="1452361"/>
          </a:xfrm>
          <a:prstGeom prst="rect">
            <a:avLst/>
          </a:prstGeom>
        </p:spPr>
      </p:pic>
      <p:pic>
        <p:nvPicPr>
          <p:cNvPr id="12" name="Picture 11" descr="boceslogo_ha.gif"/>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523415" y="5639931"/>
            <a:ext cx="2865518" cy="681357"/>
          </a:xfrm>
          <a:prstGeom prst="rect">
            <a:avLst/>
          </a:prstGeom>
        </p:spPr>
      </p:pic>
      <p:pic>
        <p:nvPicPr>
          <p:cNvPr id="13" name="Picture 12" descr="SLJ_logo_web.gif"/>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1251099" y="4831365"/>
            <a:ext cx="4149987" cy="808566"/>
          </a:xfrm>
          <a:prstGeom prst="rect">
            <a:avLst/>
          </a:prstGeom>
        </p:spPr>
      </p:pic>
      <p:pic>
        <p:nvPicPr>
          <p:cNvPr id="14" name="Picture 4" descr="ffl no bck.gif"/>
          <p:cNvPicPr>
            <a:picLocks noChangeAspect="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957867" y="6140563"/>
            <a:ext cx="1118758" cy="5914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0540659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Professional Development</a:t>
            </a:r>
            <a:endParaRPr lang="en-US" dirty="0"/>
          </a:p>
        </p:txBody>
      </p:sp>
      <p:sp>
        <p:nvSpPr>
          <p:cNvPr id="3" name="Content Placeholder 2"/>
          <p:cNvSpPr>
            <a:spLocks noGrp="1"/>
          </p:cNvSpPr>
          <p:nvPr>
            <p:ph sz="half" idx="2"/>
          </p:nvPr>
        </p:nvSpPr>
        <p:spPr/>
        <p:txBody>
          <a:bodyPr>
            <a:normAutofit/>
          </a:bodyPr>
          <a:lstStyle/>
          <a:p>
            <a:r>
              <a:rPr lang="en-US" dirty="0" err="1" smtClean="0"/>
              <a:t>engageNY.org</a:t>
            </a:r>
            <a:r>
              <a:rPr lang="en-US" dirty="0" smtClean="0"/>
              <a:t> – NY state funded Common Core informational site for schools and librarians</a:t>
            </a:r>
          </a:p>
          <a:p>
            <a:r>
              <a:rPr lang="en-US" dirty="0" smtClean="0"/>
              <a:t>FFL Common Core Learning Day</a:t>
            </a:r>
          </a:p>
        </p:txBody>
      </p:sp>
      <p:sp>
        <p:nvSpPr>
          <p:cNvPr id="4" name="Content Placeholder 3"/>
          <p:cNvSpPr>
            <a:spLocks noGrp="1"/>
          </p:cNvSpPr>
          <p:nvPr>
            <p:ph sz="quarter" idx="4"/>
          </p:nvPr>
        </p:nvSpPr>
        <p:spPr/>
        <p:txBody>
          <a:bodyPr>
            <a:normAutofit/>
          </a:bodyPr>
          <a:lstStyle/>
          <a:p>
            <a:r>
              <a:rPr lang="en-US" dirty="0" smtClean="0"/>
              <a:t>School Library Journal</a:t>
            </a:r>
          </a:p>
          <a:p>
            <a:r>
              <a:rPr lang="en-US" dirty="0" smtClean="0"/>
              <a:t>VOYA</a:t>
            </a:r>
          </a:p>
          <a:p>
            <a:r>
              <a:rPr lang="en-US" dirty="0" smtClean="0"/>
              <a:t>Join Professional Organizations</a:t>
            </a:r>
          </a:p>
          <a:p>
            <a:pPr lvl="1">
              <a:buNone/>
            </a:pPr>
            <a:endParaRPr lang="en-US" dirty="0" smtClean="0"/>
          </a:p>
        </p:txBody>
      </p:sp>
      <p:sp>
        <p:nvSpPr>
          <p:cNvPr id="5" name="Text Placeholder 4"/>
          <p:cNvSpPr>
            <a:spLocks noGrp="1"/>
          </p:cNvSpPr>
          <p:nvPr>
            <p:ph type="body" idx="1"/>
          </p:nvPr>
        </p:nvSpPr>
        <p:spPr/>
        <p:txBody>
          <a:bodyPr/>
          <a:lstStyle/>
          <a:p>
            <a:r>
              <a:rPr lang="en-US" dirty="0" smtClean="0"/>
              <a:t>Staff Training</a:t>
            </a:r>
            <a:endParaRPr lang="en-US" dirty="0"/>
          </a:p>
        </p:txBody>
      </p:sp>
      <p:sp>
        <p:nvSpPr>
          <p:cNvPr id="6" name="Text Placeholder 5"/>
          <p:cNvSpPr>
            <a:spLocks noGrp="1"/>
          </p:cNvSpPr>
          <p:nvPr>
            <p:ph type="body" sz="quarter" idx="3"/>
          </p:nvPr>
        </p:nvSpPr>
        <p:spPr/>
        <p:txBody>
          <a:bodyPr>
            <a:normAutofit fontScale="85000" lnSpcReduction="10000"/>
          </a:bodyPr>
          <a:lstStyle/>
          <a:p>
            <a:r>
              <a:rPr lang="en-US" dirty="0" smtClean="0"/>
              <a:t>Professional Journals and Organizations</a:t>
            </a:r>
            <a:endParaRPr lang="en-US" dirty="0"/>
          </a:p>
        </p:txBody>
      </p:sp>
      <p:pic>
        <p:nvPicPr>
          <p:cNvPr id="7" name="Picture 6" descr="NYLA_logo_reflex.jp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925114" y="4962414"/>
            <a:ext cx="2259228" cy="1452361"/>
          </a:xfrm>
          <a:prstGeom prst="rect">
            <a:avLst/>
          </a:prstGeom>
        </p:spPr>
      </p:pic>
      <p:pic>
        <p:nvPicPr>
          <p:cNvPr id="8" name="Picture 7" descr="images.jpeg"/>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590632" y="4962414"/>
            <a:ext cx="1571668" cy="1607066"/>
          </a:xfrm>
          <a:prstGeom prst="rect">
            <a:avLst/>
          </a:prstGeom>
        </p:spPr>
      </p:pic>
      <p:pic>
        <p:nvPicPr>
          <p:cNvPr id="10" name="Picture 4" descr="ffl no bck.gif"/>
          <p:cNvPicPr>
            <a:picLocks noChangeAspect="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7957867" y="6140563"/>
            <a:ext cx="1118758" cy="5914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5576139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Programs</a:t>
            </a:r>
            <a:endParaRPr lang="en-US" dirty="0"/>
          </a:p>
        </p:txBody>
      </p:sp>
      <p:sp>
        <p:nvSpPr>
          <p:cNvPr id="3" name="Text Placeholder 2"/>
          <p:cNvSpPr>
            <a:spLocks noGrp="1"/>
          </p:cNvSpPr>
          <p:nvPr>
            <p:ph type="body" idx="1"/>
          </p:nvPr>
        </p:nvSpPr>
        <p:spPr/>
        <p:txBody>
          <a:bodyPr>
            <a:normAutofit/>
          </a:bodyPr>
          <a:lstStyle/>
          <a:p>
            <a:r>
              <a:rPr lang="en-US" dirty="0" smtClean="0"/>
              <a:t>To further enrich the classroom education by providing access to tools and materials that empower students to learn on their own.</a:t>
            </a:r>
            <a:endParaRPr lang="en-US" dirty="0"/>
          </a:p>
        </p:txBody>
      </p:sp>
      <p:pic>
        <p:nvPicPr>
          <p:cNvPr id="5" name="Picture 4" descr="ffl no bck.gif"/>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957867" y="6140563"/>
            <a:ext cx="1118758" cy="5914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7511710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Teacher Happy Hour</a:t>
            </a:r>
            <a:endParaRPr lang="en-US" dirty="0"/>
          </a:p>
        </p:txBody>
      </p:sp>
      <p:sp>
        <p:nvSpPr>
          <p:cNvPr id="3" name="Content Placeholder 2"/>
          <p:cNvSpPr>
            <a:spLocks noGrp="1"/>
          </p:cNvSpPr>
          <p:nvPr>
            <p:ph sz="half" idx="1"/>
          </p:nvPr>
        </p:nvSpPr>
        <p:spPr/>
        <p:txBody>
          <a:bodyPr/>
          <a:lstStyle/>
          <a:p>
            <a:r>
              <a:rPr lang="en-US" dirty="0" smtClean="0"/>
              <a:t>Food and Drinks</a:t>
            </a:r>
          </a:p>
          <a:p>
            <a:r>
              <a:rPr lang="en-US" dirty="0" smtClean="0"/>
              <a:t>Library Tour</a:t>
            </a:r>
          </a:p>
          <a:p>
            <a:r>
              <a:rPr lang="en-US" dirty="0" smtClean="0"/>
              <a:t>Hands-on introduction to Kits</a:t>
            </a:r>
          </a:p>
          <a:p>
            <a:endParaRPr lang="en-US" dirty="0"/>
          </a:p>
        </p:txBody>
      </p:sp>
      <p:pic>
        <p:nvPicPr>
          <p:cNvPr id="7" name="Content Placeholder 6" descr="IMG_0384.JPG"/>
          <p:cNvPicPr>
            <a:picLocks noGrp="1" noChangeAspect="1"/>
          </p:cNvPicPr>
          <p:nvPr>
            <p:ph sz="half" idx="15"/>
          </p:nvPr>
        </p:nvPicPr>
        <p:blipFill>
          <a:blip r:embed="rId3" cstate="print"/>
          <a:stretch>
            <a:fillRect/>
          </a:stretch>
        </p:blipFill>
        <p:spPr>
          <a:xfrm>
            <a:off x="498475" y="2684463"/>
            <a:ext cx="3657600" cy="2743200"/>
          </a:xfrm>
        </p:spPr>
      </p:pic>
      <p:pic>
        <p:nvPicPr>
          <p:cNvPr id="6" name="Content Placeholder 5" descr="DSC_0213.JPG"/>
          <p:cNvPicPr>
            <a:picLocks noGrp="1" noChangeAspect="1"/>
          </p:cNvPicPr>
          <p:nvPr>
            <p:ph sz="half" idx="16"/>
          </p:nvPr>
        </p:nvPicPr>
        <p:blipFill>
          <a:blip r:embed="rId4" cstate="print"/>
          <a:stretch>
            <a:fillRect/>
          </a:stretch>
        </p:blipFill>
        <p:spPr>
          <a:xfrm>
            <a:off x="4760950" y="4170363"/>
            <a:ext cx="2955848" cy="1965325"/>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Storytime</a:t>
            </a:r>
            <a:endParaRPr lang="en-US" dirty="0"/>
          </a:p>
        </p:txBody>
      </p:sp>
      <p:sp>
        <p:nvSpPr>
          <p:cNvPr id="7" name="Content Placeholder 4"/>
          <p:cNvSpPr>
            <a:spLocks noGrp="1"/>
          </p:cNvSpPr>
          <p:nvPr>
            <p:ph sz="half" idx="1"/>
          </p:nvPr>
        </p:nvSpPr>
        <p:spPr/>
        <p:txBody>
          <a:bodyPr>
            <a:normAutofit fontScale="85000" lnSpcReduction="20000"/>
          </a:bodyPr>
          <a:lstStyle/>
          <a:p>
            <a:r>
              <a:rPr lang="en-US" dirty="0" smtClean="0"/>
              <a:t>6 Storytimes per week </a:t>
            </a:r>
          </a:p>
          <a:p>
            <a:pPr lvl="1"/>
            <a:r>
              <a:rPr lang="en-US" dirty="0" smtClean="0"/>
              <a:t>Ages 0-1</a:t>
            </a:r>
          </a:p>
          <a:p>
            <a:pPr lvl="1"/>
            <a:r>
              <a:rPr lang="en-US" dirty="0" smtClean="0"/>
              <a:t>Ages 1-2</a:t>
            </a:r>
          </a:p>
          <a:p>
            <a:pPr lvl="1"/>
            <a:r>
              <a:rPr lang="en-US" dirty="0" smtClean="0"/>
              <a:t>Ages 2-3</a:t>
            </a:r>
          </a:p>
          <a:p>
            <a:pPr lvl="1"/>
            <a:r>
              <a:rPr lang="en-US" dirty="0" smtClean="0"/>
              <a:t>Ages 4-5</a:t>
            </a:r>
          </a:p>
          <a:p>
            <a:pPr lvl="1"/>
            <a:r>
              <a:rPr lang="en-US" dirty="0" smtClean="0"/>
              <a:t>School Aged Children</a:t>
            </a:r>
          </a:p>
          <a:p>
            <a:pPr lvl="1"/>
            <a:r>
              <a:rPr lang="en-US" dirty="0" smtClean="0"/>
              <a:t>Musical Family Storytime</a:t>
            </a:r>
            <a:endParaRPr lang="en-US" dirty="0"/>
          </a:p>
          <a:p>
            <a:r>
              <a:rPr lang="en-US" dirty="0" smtClean="0"/>
              <a:t>Early Literacy Skills</a:t>
            </a:r>
          </a:p>
          <a:p>
            <a:r>
              <a:rPr lang="en-US" dirty="0" smtClean="0"/>
              <a:t>iPads</a:t>
            </a:r>
          </a:p>
          <a:p>
            <a:r>
              <a:rPr lang="en-US" dirty="0" smtClean="0"/>
              <a:t>STEM</a:t>
            </a:r>
          </a:p>
          <a:p>
            <a:r>
              <a:rPr lang="en-US" dirty="0" smtClean="0"/>
              <a:t>Music, Movement &amp; Repetition</a:t>
            </a:r>
          </a:p>
          <a:p>
            <a:r>
              <a:rPr lang="en-US" dirty="0" smtClean="0"/>
              <a:t>Creating life long library users</a:t>
            </a:r>
          </a:p>
          <a:p>
            <a:endParaRPr lang="en-US" dirty="0" smtClean="0"/>
          </a:p>
          <a:p>
            <a:pPr lvl="1"/>
            <a:endParaRPr lang="en-US" dirty="0" smtClean="0"/>
          </a:p>
        </p:txBody>
      </p:sp>
      <p:pic>
        <p:nvPicPr>
          <p:cNvPr id="9" name="Picture 4" descr="ffl no bck.gif"/>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957867" y="6140563"/>
            <a:ext cx="1118758" cy="5914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2" descr="http://farm3.staticflickr.com/2443/3647208070_d4719e7785_o.jpg"/>
          <p:cNvPicPr>
            <a:picLocks noGrp="1" noChangeAspect="1" noChangeArrowheads="1"/>
          </p:cNvPicPr>
          <p:nvPr>
            <p:ph sz="half" idx="2"/>
          </p:nvPr>
        </p:nvPicPr>
        <p:blipFill rotWithShape="1">
          <a:blip r:embed="rId4" cstate="print"/>
          <a:srcRect l="13633" r="24485"/>
          <a:stretch/>
        </p:blipFill>
        <p:spPr bwMode="auto">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xmlns="" val="30080541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Little Makers</a:t>
            </a:r>
            <a:endParaRPr lang="en-US" sz="3600" dirty="0"/>
          </a:p>
        </p:txBody>
      </p:sp>
      <p:pic>
        <p:nvPicPr>
          <p:cNvPr id="6" name="Content Placeholder 5" descr="9677651990_cfffc21179_o.jpg"/>
          <p:cNvPicPr>
            <a:picLocks noGrp="1" noChangeAspect="1"/>
          </p:cNvPicPr>
          <p:nvPr>
            <p:ph type="pic" idx="1"/>
          </p:nvPr>
        </p:nvPicPr>
        <p:blipFill>
          <a:blip r:embed="rId3" cstate="print"/>
          <a:srcRect l="16369" r="16369"/>
          <a:stretch>
            <a:fillRect/>
          </a:stretch>
        </p:blipFill>
        <p:spPr>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Content Placeholder 3"/>
          <p:cNvSpPr>
            <a:spLocks noGrp="1"/>
          </p:cNvSpPr>
          <p:nvPr>
            <p:ph type="body" sz="half" idx="2"/>
          </p:nvPr>
        </p:nvSpPr>
        <p:spPr/>
        <p:txBody>
          <a:bodyPr>
            <a:normAutofit/>
          </a:bodyPr>
          <a:lstStyle/>
          <a:p>
            <a:r>
              <a:rPr lang="en-US" sz="2000" dirty="0" smtClean="0"/>
              <a:t>Little Makers Area</a:t>
            </a:r>
          </a:p>
          <a:p>
            <a:r>
              <a:rPr lang="en-US" sz="2000" dirty="0" smtClean="0"/>
              <a:t>Little Makers Program</a:t>
            </a:r>
          </a:p>
          <a:p>
            <a:pPr>
              <a:buNone/>
            </a:pPr>
            <a:endParaRPr lang="en-US" sz="2000" dirty="0" smtClean="0"/>
          </a:p>
          <a:p>
            <a:pPr lvl="1">
              <a:buNone/>
            </a:pPr>
            <a:endParaRPr lang="en-US" sz="1800" dirty="0" smtClean="0"/>
          </a:p>
          <a:p>
            <a:pPr lvl="1"/>
            <a:endParaRPr lang="en-US" sz="1800" dirty="0" smtClean="0"/>
          </a:p>
        </p:txBody>
      </p:sp>
      <p:pic>
        <p:nvPicPr>
          <p:cNvPr id="7" name="Content Placeholder 6" descr="snap circuits.PNG"/>
          <p:cNvPicPr>
            <a:picLocks noGrp="1" noChangeAspect="1"/>
          </p:cNvPicPr>
          <p:nvPr>
            <p:ph type="pic" sz="quarter" idx="13"/>
          </p:nvPr>
        </p:nvPicPr>
        <p:blipFill>
          <a:blip r:embed="rId4" cstate="print"/>
          <a:srcRect l="17983" r="17983"/>
          <a:stretch>
            <a:fillRect/>
          </a:stretch>
        </p:blipFill>
        <p:spPr>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1" descr="S:\FFL Pictures\2013\Little Makers\Galaxy Playdough\CIMG4379.JPG"/>
          <p:cNvPicPr>
            <a:picLocks noGrp="1" noChangeAspect="1" noChangeArrowheads="1"/>
          </p:cNvPicPr>
          <p:nvPr>
            <p:ph type="pic" sz="quarter" idx="14"/>
          </p:nvPr>
        </p:nvPicPr>
        <p:blipFill>
          <a:blip r:embed="rId5" cstate="print"/>
          <a:srcRect l="12150" r="12150"/>
          <a:stretch>
            <a:fillRect/>
          </a:stretch>
        </p:blipFill>
        <p:spPr bwMode="auto">
          <a:xfrm rot="5400000">
            <a:off x="2460625" y="228600"/>
            <a:ext cx="2057400" cy="2039112"/>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Murder Mystery in the Library	</a:t>
            </a:r>
            <a:endParaRPr lang="en-US" dirty="0"/>
          </a:p>
        </p:txBody>
      </p:sp>
      <p:sp>
        <p:nvSpPr>
          <p:cNvPr id="5" name="Content Placeholder 4"/>
          <p:cNvSpPr>
            <a:spLocks noGrp="1"/>
          </p:cNvSpPr>
          <p:nvPr>
            <p:ph sz="half" idx="1"/>
          </p:nvPr>
        </p:nvSpPr>
        <p:spPr/>
        <p:txBody>
          <a:bodyPr>
            <a:normAutofit fontScale="77500" lnSpcReduction="20000"/>
          </a:bodyPr>
          <a:lstStyle/>
          <a:p>
            <a:r>
              <a:rPr lang="en-US" dirty="0" smtClean="0"/>
              <a:t>Yearly Program for school aged children</a:t>
            </a:r>
          </a:p>
          <a:p>
            <a:r>
              <a:rPr lang="en-US" dirty="0" smtClean="0"/>
              <a:t>Evaluation of evidence</a:t>
            </a:r>
          </a:p>
          <a:p>
            <a:pPr lvl="1"/>
            <a:r>
              <a:rPr lang="en-US" dirty="0" smtClean="0"/>
              <a:t>Handwritten notes, video interrogations, actual crime scene clues</a:t>
            </a:r>
          </a:p>
          <a:p>
            <a:r>
              <a:rPr lang="en-US" dirty="0" smtClean="0"/>
              <a:t>Comprehend information and critique</a:t>
            </a:r>
          </a:p>
          <a:p>
            <a:pPr>
              <a:buNone/>
            </a:pPr>
            <a:endParaRPr lang="en-US" dirty="0"/>
          </a:p>
          <a:p>
            <a:endParaRPr lang="en-US" dirty="0"/>
          </a:p>
        </p:txBody>
      </p:sp>
      <p:pic>
        <p:nvPicPr>
          <p:cNvPr id="10" name="Picture 4" descr="http://farm9.staticflickr.com/8064/8199145507_3864cc08ca_b.jpg"/>
          <p:cNvPicPr>
            <a:picLocks noGrp="1" noChangeAspect="1" noChangeArrowheads="1"/>
          </p:cNvPicPr>
          <p:nvPr>
            <p:ph sz="half" idx="15"/>
          </p:nvPr>
        </p:nvPicPr>
        <p:blipFill>
          <a:blip r:embed="rId3" cstate="print"/>
          <a:srcRect t="7571" b="7571"/>
          <a:stretch>
            <a:fillRect/>
          </a:stretch>
        </p:blipFill>
        <p:spPr bwMode="auto">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4" descr="ffl no bck.gif"/>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957867" y="6140563"/>
            <a:ext cx="1118758" cy="5914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Picture 2" descr="http://farm9.staticflickr.com/8343/8199148313_e713bd5c26_o.jpg"/>
          <p:cNvPicPr>
            <a:picLocks noGrp="1" noChangeAspect="1" noChangeArrowheads="1"/>
          </p:cNvPicPr>
          <p:nvPr>
            <p:ph sz="half" idx="16"/>
          </p:nvPr>
        </p:nvPicPr>
        <p:blipFill>
          <a:blip r:embed="rId5" cstate="print"/>
          <a:srcRect t="14143" b="14143"/>
          <a:stretch>
            <a:fillRect/>
          </a:stretch>
        </p:blipFill>
        <p:spPr bwMode="auto">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xmlns="" val="119462399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Story Wall</a:t>
            </a:r>
            <a:endParaRPr lang="en-US" dirty="0"/>
          </a:p>
        </p:txBody>
      </p:sp>
      <p:pic>
        <p:nvPicPr>
          <p:cNvPr id="1027" name="59264E30-F148-4918-8471-96620DC801DA" descr="59264E30-F148-4918-8471-96620DC801DA"/>
          <p:cNvPicPr>
            <a:picLocks noGrp="1" noChangeAspect="1" noChangeArrowheads="1"/>
          </p:cNvPicPr>
          <p:nvPr>
            <p:ph type="pic" idx="1"/>
          </p:nvPr>
        </p:nvPicPr>
        <p:blipFill>
          <a:blip r:embed="rId3" cstate="print"/>
          <a:srcRect t="6230" b="6230"/>
          <a:stretch>
            <a:fillRect/>
          </a:stretch>
        </p:blipFill>
        <p:spPr bwMode="auto">
          <a:prstGeom prst="rect">
            <a:avLst/>
          </a:prstGeom>
          <a:noFill/>
          <a:ln w="9525">
            <a:noFill/>
            <a:miter lim="800000"/>
            <a:headEnd/>
            <a:tailEnd/>
          </a:ln>
        </p:spPr>
      </p:pic>
      <p:sp>
        <p:nvSpPr>
          <p:cNvPr id="4" name="Content Placeholder 3"/>
          <p:cNvSpPr>
            <a:spLocks noGrp="1"/>
          </p:cNvSpPr>
          <p:nvPr>
            <p:ph type="body" sz="half" idx="2"/>
          </p:nvPr>
        </p:nvSpPr>
        <p:spPr/>
        <p:txBody>
          <a:bodyPr/>
          <a:lstStyle/>
          <a:p>
            <a:r>
              <a:rPr lang="en-US" dirty="0" smtClean="0"/>
              <a:t>Narrative Writing</a:t>
            </a:r>
          </a:p>
          <a:p>
            <a:r>
              <a:rPr lang="en-US" dirty="0" smtClean="0"/>
              <a:t>Creative Writing</a:t>
            </a:r>
          </a:p>
          <a:p>
            <a:r>
              <a:rPr lang="en-US" dirty="0" smtClean="0"/>
              <a:t>Community Engagement</a:t>
            </a:r>
          </a:p>
          <a:p>
            <a:pPr>
              <a:buNone/>
            </a:pP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Fayetteville Fantastics</a:t>
            </a:r>
            <a:endParaRPr lang="en-US" dirty="0"/>
          </a:p>
        </p:txBody>
      </p:sp>
      <p:pic>
        <p:nvPicPr>
          <p:cNvPr id="6" name="Content Placeholder 5" descr="1962823_10152716244419488_1231648034_n.jpg"/>
          <p:cNvPicPr>
            <a:picLocks noGrp="1" noChangeAspect="1"/>
          </p:cNvPicPr>
          <p:nvPr>
            <p:ph sz="half" idx="1"/>
          </p:nvPr>
        </p:nvPicPr>
        <p:blipFill rotWithShape="1">
          <a:blip r:embed="rId3" cstate="print"/>
          <a:srcRect t="1679" b="6239"/>
          <a:stretch/>
        </p:blipFill>
        <p:spPr>
          <a:xfrm>
            <a:off x="498518" y="1770220"/>
            <a:ext cx="3657600" cy="4355943"/>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Content Placeholder 3"/>
          <p:cNvSpPr>
            <a:spLocks noGrp="1"/>
          </p:cNvSpPr>
          <p:nvPr>
            <p:ph sz="half" idx="2"/>
          </p:nvPr>
        </p:nvSpPr>
        <p:spPr/>
        <p:txBody>
          <a:bodyPr/>
          <a:lstStyle/>
          <a:p>
            <a:r>
              <a:rPr lang="en-US" dirty="0" smtClean="0"/>
              <a:t>Volunteering</a:t>
            </a:r>
            <a:endParaRPr lang="en-US" dirty="0"/>
          </a:p>
          <a:p>
            <a:r>
              <a:rPr lang="en-US" dirty="0" smtClean="0"/>
              <a:t>Maintenance</a:t>
            </a:r>
          </a:p>
          <a:p>
            <a:r>
              <a:rPr lang="en-US" dirty="0" smtClean="0"/>
              <a:t>Responsibility</a:t>
            </a:r>
          </a:p>
          <a:p>
            <a:r>
              <a:rPr lang="en-US" dirty="0" smtClean="0"/>
              <a:t>Creation</a:t>
            </a:r>
          </a:p>
          <a:p>
            <a:r>
              <a:rPr lang="en-US" dirty="0" smtClean="0"/>
              <a:t>Ownership</a:t>
            </a:r>
          </a:p>
          <a:p>
            <a:endParaRPr lang="en-US" dirty="0"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FFL Teen Corps of Volunteers</a:t>
            </a:r>
            <a:endParaRPr lang="en-US" dirty="0"/>
          </a:p>
        </p:txBody>
      </p:sp>
      <p:pic>
        <p:nvPicPr>
          <p:cNvPr id="6" name="Content Placeholder 5" descr="IMG_0064.JPG"/>
          <p:cNvPicPr>
            <a:picLocks noGrp="1" noChangeAspect="1"/>
          </p:cNvPicPr>
          <p:nvPr>
            <p:ph sz="half" idx="1"/>
          </p:nvPr>
        </p:nvPicPr>
        <p:blipFill>
          <a:blip r:embed="rId3" cstate="print"/>
          <a:stretch>
            <a:fillRect/>
          </a:stretch>
        </p:blipFill>
        <p:spPr>
          <a:xfrm>
            <a:off x="4928658" y="1985963"/>
            <a:ext cx="2620433" cy="1965325"/>
          </a:xfrm>
        </p:spPr>
      </p:pic>
      <p:sp>
        <p:nvSpPr>
          <p:cNvPr id="4" name="Content Placeholder 3"/>
          <p:cNvSpPr>
            <a:spLocks noGrp="1"/>
          </p:cNvSpPr>
          <p:nvPr>
            <p:ph sz="half" idx="15"/>
          </p:nvPr>
        </p:nvSpPr>
        <p:spPr/>
        <p:txBody>
          <a:bodyPr/>
          <a:lstStyle/>
          <a:p>
            <a:r>
              <a:rPr lang="en-US" dirty="0" smtClean="0"/>
              <a:t>Adopt a Shelf</a:t>
            </a:r>
          </a:p>
          <a:p>
            <a:r>
              <a:rPr lang="en-US" dirty="0" smtClean="0"/>
              <a:t>Teen Tech Squad</a:t>
            </a:r>
          </a:p>
          <a:p>
            <a:r>
              <a:rPr lang="en-US" dirty="0" smtClean="0"/>
              <a:t>Bookworms</a:t>
            </a:r>
          </a:p>
          <a:p>
            <a:r>
              <a:rPr lang="en-US" dirty="0" smtClean="0"/>
              <a:t>Program Support</a:t>
            </a:r>
          </a:p>
          <a:p>
            <a:r>
              <a:rPr lang="en-US" dirty="0" smtClean="0"/>
              <a:t>Leadership Opportunities</a:t>
            </a:r>
            <a:endParaRPr lang="en-US" dirty="0"/>
          </a:p>
        </p:txBody>
      </p:sp>
      <p:pic>
        <p:nvPicPr>
          <p:cNvPr id="7" name="Content Placeholder 6" descr="IMG_0059.JPG"/>
          <p:cNvPicPr>
            <a:picLocks noGrp="1" noChangeAspect="1"/>
          </p:cNvPicPr>
          <p:nvPr>
            <p:ph sz="half" idx="16"/>
          </p:nvPr>
        </p:nvPicPr>
        <p:blipFill>
          <a:blip r:embed="rId4" cstate="print"/>
          <a:stretch>
            <a:fillRect/>
          </a:stretch>
        </p:blipFill>
        <p:spPr>
          <a:xfrm>
            <a:off x="4928658" y="4170363"/>
            <a:ext cx="2620433" cy="1965325"/>
          </a:xfr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Secret Science Club</a:t>
            </a:r>
            <a:endParaRPr lang="en-US" dirty="0"/>
          </a:p>
        </p:txBody>
      </p:sp>
      <p:pic>
        <p:nvPicPr>
          <p:cNvPr id="8" name="Picture 2" descr="006.JPG"/>
          <p:cNvPicPr>
            <a:picLocks noGrp="1" noChangeAspect="1"/>
          </p:cNvPicPr>
          <p:nvPr>
            <p:ph sz="half" idx="1"/>
          </p:nvPr>
        </p:nvPicPr>
        <p:blipFill rotWithShape="1">
          <a:blip r:embed="rId3" cstate="print">
            <a:extLst>
              <a:ext uri="{28A0092B-C50C-407E-A947-70E740481C1C}">
                <a14:useLocalDpi xmlns:a14="http://schemas.microsoft.com/office/drawing/2010/main" xmlns="" val="0"/>
              </a:ext>
            </a:extLst>
          </a:blip>
          <a:srcRect l="7469" r="7469"/>
          <a:stretch/>
        </p:blipFill>
        <p:spPr bwMode="auto">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xmlns="">
                <a:solidFill>
                  <a:srgbClr val="FFFFFF"/>
                </a:solidFill>
              </a14:hiddenFill>
            </a:ext>
          </a:extLst>
        </p:spPr>
      </p:pic>
      <p:sp>
        <p:nvSpPr>
          <p:cNvPr id="5" name="Content Placeholder 4"/>
          <p:cNvSpPr>
            <a:spLocks noGrp="1"/>
          </p:cNvSpPr>
          <p:nvPr>
            <p:ph sz="half" idx="2"/>
          </p:nvPr>
        </p:nvSpPr>
        <p:spPr/>
        <p:txBody>
          <a:bodyPr>
            <a:normAutofit/>
          </a:bodyPr>
          <a:lstStyle/>
          <a:p>
            <a:pPr marL="285750" indent="-285750">
              <a:lnSpc>
                <a:spcPct val="120000"/>
              </a:lnSpc>
              <a:spcBef>
                <a:spcPts val="500"/>
              </a:spcBef>
              <a:buFont typeface="Arial"/>
              <a:buChar char="•"/>
            </a:pPr>
            <a:r>
              <a:rPr lang="en-US" dirty="0"/>
              <a:t>Each month sponsored by a </a:t>
            </a:r>
            <a:r>
              <a:rPr lang="en-US" dirty="0" smtClean="0"/>
              <a:t>Science Fiction </a:t>
            </a:r>
            <a:r>
              <a:rPr lang="en-US" dirty="0"/>
              <a:t>novel</a:t>
            </a:r>
          </a:p>
          <a:p>
            <a:pPr marL="285750" indent="-285750">
              <a:lnSpc>
                <a:spcPct val="120000"/>
              </a:lnSpc>
              <a:spcBef>
                <a:spcPts val="500"/>
              </a:spcBef>
              <a:buFont typeface="Arial"/>
              <a:buChar char="•"/>
            </a:pPr>
            <a:r>
              <a:rPr lang="en-US" dirty="0"/>
              <a:t>Book discussion</a:t>
            </a:r>
          </a:p>
          <a:p>
            <a:pPr marL="285750" indent="-285750">
              <a:lnSpc>
                <a:spcPct val="120000"/>
              </a:lnSpc>
              <a:spcBef>
                <a:spcPts val="500"/>
              </a:spcBef>
              <a:buFont typeface="Arial"/>
              <a:buChar char="•"/>
            </a:pPr>
            <a:r>
              <a:rPr lang="en-US" dirty="0"/>
              <a:t>Hands on projects</a:t>
            </a:r>
          </a:p>
          <a:p>
            <a:pPr marL="514350" lvl="1" indent="-285750">
              <a:buFont typeface="Arial"/>
              <a:buChar char="•"/>
            </a:pPr>
            <a:r>
              <a:rPr lang="en-US" dirty="0"/>
              <a:t>Hot air balloons</a:t>
            </a:r>
          </a:p>
          <a:p>
            <a:pPr marL="514350" lvl="1" indent="-285750">
              <a:buFont typeface="Arial"/>
              <a:buChar char="•"/>
            </a:pPr>
            <a:r>
              <a:rPr lang="en-US" dirty="0"/>
              <a:t>Salt water and air batteries</a:t>
            </a:r>
          </a:p>
          <a:p>
            <a:pPr marL="514350" lvl="1" indent="-285750">
              <a:buFont typeface="Arial"/>
              <a:buChar char="•"/>
            </a:pPr>
            <a:r>
              <a:rPr lang="en-US" dirty="0"/>
              <a:t>Wind turbines</a:t>
            </a:r>
          </a:p>
          <a:p>
            <a:pPr marL="514350" lvl="1" indent="-285750">
              <a:buFont typeface="Arial"/>
              <a:buChar char="•"/>
            </a:pPr>
            <a:r>
              <a:rPr lang="en-US" dirty="0" err="1"/>
              <a:t>Takeapart</a:t>
            </a:r>
            <a:r>
              <a:rPr lang="en-US" dirty="0"/>
              <a:t> </a:t>
            </a:r>
          </a:p>
          <a:p>
            <a:pPr marL="514350" lvl="1" indent="-285750">
              <a:buFont typeface="Arial"/>
              <a:buChar char="•"/>
            </a:pPr>
            <a:r>
              <a:rPr lang="en-US" dirty="0" smtClean="0"/>
              <a:t>Skeletons</a:t>
            </a:r>
          </a:p>
          <a:p>
            <a:pPr marL="514350" lvl="1" indent="-285750">
              <a:buFont typeface="Arial"/>
              <a:buChar char="•"/>
            </a:pPr>
            <a:r>
              <a:rPr lang="en-US" dirty="0" smtClean="0"/>
              <a:t>Rockets</a:t>
            </a:r>
            <a:endParaRPr lang="en-US" dirty="0"/>
          </a:p>
          <a:p>
            <a:pPr lvl="1"/>
            <a:endParaRPr lang="en-US" dirty="0"/>
          </a:p>
        </p:txBody>
      </p:sp>
      <p:pic>
        <p:nvPicPr>
          <p:cNvPr id="9" name="Picture 4" descr="ffl no bck.gif"/>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957867" y="6140563"/>
            <a:ext cx="1118758" cy="5914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27424434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484094"/>
            <a:ext cx="7789178" cy="1116106"/>
          </a:xfrm>
        </p:spPr>
        <p:txBody>
          <a:bodyPr/>
          <a:lstStyle/>
          <a:p>
            <a:r>
              <a:rPr lang="en-US" dirty="0" smtClean="0"/>
              <a:t>Creation Club and Creation Club </a:t>
            </a:r>
            <a:r>
              <a:rPr lang="en-US" dirty="0" err="1" smtClean="0"/>
              <a:t>Jr</a:t>
            </a:r>
            <a:endParaRPr lang="en-US" dirty="0"/>
          </a:p>
        </p:txBody>
      </p:sp>
      <p:sp>
        <p:nvSpPr>
          <p:cNvPr id="6" name="Content Placeholder 5"/>
          <p:cNvSpPr>
            <a:spLocks noGrp="1"/>
          </p:cNvSpPr>
          <p:nvPr>
            <p:ph sz="half" idx="1"/>
          </p:nvPr>
        </p:nvSpPr>
        <p:spPr/>
        <p:txBody>
          <a:bodyPr>
            <a:normAutofit lnSpcReduction="10000"/>
          </a:bodyPr>
          <a:lstStyle/>
          <a:p>
            <a:pPr>
              <a:spcBef>
                <a:spcPts val="500"/>
              </a:spcBef>
            </a:pPr>
            <a:r>
              <a:rPr lang="en-US" dirty="0" smtClean="0"/>
              <a:t>Afterschool club</a:t>
            </a:r>
          </a:p>
          <a:p>
            <a:pPr>
              <a:spcBef>
                <a:spcPts val="500"/>
              </a:spcBef>
            </a:pPr>
            <a:r>
              <a:rPr lang="en-US" dirty="0" smtClean="0"/>
              <a:t>Each month there are two meetings</a:t>
            </a:r>
          </a:p>
          <a:p>
            <a:pPr>
              <a:spcBef>
                <a:spcPts val="500"/>
              </a:spcBef>
            </a:pPr>
            <a:r>
              <a:rPr lang="en-US" dirty="0" smtClean="0"/>
              <a:t>Learning to use digital media creation and editing tools</a:t>
            </a:r>
          </a:p>
          <a:p>
            <a:pPr>
              <a:spcBef>
                <a:spcPts val="500"/>
              </a:spcBef>
            </a:pPr>
            <a:r>
              <a:rPr lang="en-US" dirty="0" smtClean="0"/>
              <a:t>Using the FFL Fab Lab to bring ideas to life</a:t>
            </a:r>
          </a:p>
          <a:p>
            <a:pPr>
              <a:spcBef>
                <a:spcPts val="500"/>
              </a:spcBef>
            </a:pPr>
            <a:r>
              <a:rPr lang="en-US" dirty="0" smtClean="0"/>
              <a:t>Club Creations are shared on the library website and social media outlets</a:t>
            </a:r>
          </a:p>
          <a:p>
            <a:endParaRPr lang="en-US" dirty="0"/>
          </a:p>
        </p:txBody>
      </p:sp>
      <p:pic>
        <p:nvPicPr>
          <p:cNvPr id="9" name="Picture 4" descr="ffl no bck.gif"/>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957867" y="6140563"/>
            <a:ext cx="1118758" cy="5914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Content Placeholder 7" descr="IMG_20130205_155910_417.jpg"/>
          <p:cNvPicPr>
            <a:picLocks noGrp="1" noChangeAspect="1"/>
          </p:cNvPicPr>
          <p:nvPr>
            <p:ph sz="half" idx="14"/>
          </p:nvPr>
        </p:nvPicPr>
        <p:blipFill rotWithShape="1">
          <a:blip r:embed="rId4" cstate="print">
            <a:extLst>
              <a:ext uri="{28A0092B-C50C-407E-A947-70E740481C1C}">
                <a14:useLocalDpi xmlns:a14="http://schemas.microsoft.com/office/drawing/2010/main" xmlns="" val="0"/>
              </a:ext>
            </a:extLst>
          </a:blip>
          <a:srcRect t="20290" b="33544"/>
          <a:stretch/>
        </p:blipFill>
        <p:spPr>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xmlns="" val="7164963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LEGO Robotics</a:t>
            </a:r>
            <a:endParaRPr lang="en-US" dirty="0"/>
          </a:p>
        </p:txBody>
      </p:sp>
      <p:pic>
        <p:nvPicPr>
          <p:cNvPr id="9" name="Picture 7" descr="S:\FFL Pictures\2013\Mission LEGO\IMG_20130307_155925_809.jpg"/>
          <p:cNvPicPr>
            <a:picLocks noGrp="1" noChangeAspect="1" noChangeArrowheads="1"/>
          </p:cNvPicPr>
          <p:nvPr>
            <p:ph sz="half" idx="1"/>
          </p:nvPr>
        </p:nvPicPr>
        <p:blipFill rotWithShape="1">
          <a:blip r:embed="rId3" cstate="print"/>
          <a:srcRect t="2238" b="2238"/>
          <a:stretch/>
        </p:blipFill>
        <p:spPr bwMode="auto">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4" descr="ffl no bck.gif"/>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957867" y="6140563"/>
            <a:ext cx="1118758" cy="5914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Content Placeholder 3"/>
          <p:cNvSpPr>
            <a:spLocks noGrp="1"/>
          </p:cNvSpPr>
          <p:nvPr>
            <p:ph sz="half" idx="16"/>
          </p:nvPr>
        </p:nvSpPr>
        <p:spPr/>
        <p:txBody>
          <a:bodyPr/>
          <a:lstStyle/>
          <a:p>
            <a:pPr>
              <a:lnSpc>
                <a:spcPct val="70000"/>
              </a:lnSpc>
            </a:pPr>
            <a:r>
              <a:rPr lang="en-US" dirty="0"/>
              <a:t>First LEGO League</a:t>
            </a:r>
          </a:p>
          <a:p>
            <a:pPr>
              <a:lnSpc>
                <a:spcPct val="70000"/>
              </a:lnSpc>
            </a:pPr>
            <a:r>
              <a:rPr lang="en-US" dirty="0" err="1"/>
              <a:t>Mission:LEGO</a:t>
            </a:r>
            <a:endParaRPr lang="en-US" dirty="0"/>
          </a:p>
          <a:p>
            <a:pPr>
              <a:lnSpc>
                <a:spcPct val="70000"/>
              </a:lnSpc>
            </a:pPr>
            <a:r>
              <a:rPr lang="en-US" dirty="0"/>
              <a:t>Lego Brainstorm</a:t>
            </a:r>
          </a:p>
          <a:p>
            <a:endParaRPr lang="en-US" dirty="0"/>
          </a:p>
        </p:txBody>
      </p:sp>
      <p:pic>
        <p:nvPicPr>
          <p:cNvPr id="12289" name="Picture 1" descr="S:\FFL Pictures\2013\First LEGO League 2013\IMG_0291.jpg"/>
          <p:cNvPicPr>
            <a:picLocks noGrp="1" noChangeAspect="1" noChangeArrowheads="1"/>
          </p:cNvPicPr>
          <p:nvPr>
            <p:ph sz="half" idx="15"/>
          </p:nvPr>
        </p:nvPicPr>
        <p:blipFill>
          <a:blip r:embed="rId5" cstate="print"/>
          <a:srcRect t="8052" b="6757"/>
          <a:stretch>
            <a:fillRect/>
          </a:stretch>
        </p:blipFill>
        <p:spPr bwMode="auto">
          <a:xfrm>
            <a:off x="498474" y="1985963"/>
            <a:ext cx="3657600" cy="4154600"/>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xmlns="" val="300724790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484094"/>
            <a:ext cx="7556313" cy="1116106"/>
          </a:xfrm>
        </p:spPr>
        <p:txBody>
          <a:bodyPr/>
          <a:lstStyle/>
          <a:p>
            <a:r>
              <a:rPr lang="en-US" dirty="0" smtClean="0"/>
              <a:t>Extreme Weather</a:t>
            </a:r>
            <a:endParaRPr lang="en-US" dirty="0"/>
          </a:p>
        </p:txBody>
      </p:sp>
      <p:sp>
        <p:nvSpPr>
          <p:cNvPr id="5" name="Content Placeholder 4"/>
          <p:cNvSpPr>
            <a:spLocks noGrp="1"/>
          </p:cNvSpPr>
          <p:nvPr>
            <p:ph sz="half" idx="1"/>
          </p:nvPr>
        </p:nvSpPr>
        <p:spPr>
          <a:xfrm>
            <a:off x="4410075" y="1985963"/>
            <a:ext cx="3657600" cy="1965960"/>
          </a:xfrm>
        </p:spPr>
        <p:txBody>
          <a:bodyPr/>
          <a:lstStyle/>
          <a:p>
            <a:r>
              <a:rPr lang="en-US" dirty="0" smtClean="0"/>
              <a:t>Local TV meteorologist talked about meteorology and television broadcasting </a:t>
            </a:r>
          </a:p>
          <a:p>
            <a:r>
              <a:rPr lang="en-US" dirty="0" smtClean="0"/>
              <a:t>Used green screen wall to make kids into Weathercasters</a:t>
            </a:r>
            <a:endParaRPr lang="en-US" dirty="0"/>
          </a:p>
          <a:p>
            <a:endParaRPr lang="en-US" dirty="0" smtClean="0"/>
          </a:p>
        </p:txBody>
      </p:sp>
      <p:pic>
        <p:nvPicPr>
          <p:cNvPr id="9" name="Picture 4" descr="ffl no bck.gif"/>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957867" y="6140563"/>
            <a:ext cx="1118758" cy="5914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2" descr="http://farm9.staticflickr.com/8390/8489217891_2dcbaea928_b.jpg"/>
          <p:cNvPicPr>
            <a:picLocks noGrp="1" noChangeAspect="1" noChangeArrowheads="1"/>
          </p:cNvPicPr>
          <p:nvPr>
            <p:ph sz="half" idx="16"/>
          </p:nvPr>
        </p:nvPicPr>
        <p:blipFill>
          <a:blip r:embed="rId4" cstate="print"/>
          <a:srcRect t="9602" b="9602"/>
          <a:stretch>
            <a:fillRect/>
          </a:stretch>
        </p:blipFill>
        <p:spPr bwMode="auto">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41" name="Picture 1" descr="S:\FFL Pictures\2013\Weather program\Weather Pics\17.jpg"/>
          <p:cNvPicPr>
            <a:picLocks noGrp="1" noChangeAspect="1" noChangeArrowheads="1"/>
          </p:cNvPicPr>
          <p:nvPr>
            <p:ph sz="half" idx="15"/>
          </p:nvPr>
        </p:nvPicPr>
        <p:blipFill>
          <a:blip r:embed="rId5" cstate="print"/>
          <a:srcRect l="14814" r="20150"/>
          <a:stretch>
            <a:fillRect/>
          </a:stretch>
        </p:blipFill>
        <p:spPr bwMode="auto">
          <a:xfrm>
            <a:off x="498474" y="1985963"/>
            <a:ext cx="3591928" cy="4142232"/>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xmlns="" val="260618550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Takeapart</a:t>
            </a:r>
            <a:r>
              <a:rPr lang="en-US" dirty="0" smtClean="0"/>
              <a:t> Tuesday</a:t>
            </a:r>
            <a:endParaRPr lang="en-US" dirty="0"/>
          </a:p>
        </p:txBody>
      </p:sp>
      <p:pic>
        <p:nvPicPr>
          <p:cNvPr id="6" name="Picture 6" descr="IMG_3504.JPG"/>
          <p:cNvPicPr>
            <a:picLocks noGrp="1" noChangeAspect="1"/>
          </p:cNvPicPr>
          <p:nvPr>
            <p:ph sz="half" idx="1"/>
          </p:nvPr>
        </p:nvPicPr>
        <p:blipFill>
          <a:blip r:embed="rId3" cstate="print">
            <a:extLst>
              <a:ext uri="{28A0092B-C50C-407E-A947-70E740481C1C}">
                <a14:useLocalDpi xmlns:a14="http://schemas.microsoft.com/office/drawing/2010/main" xmlns="" val="0"/>
              </a:ext>
            </a:extLst>
          </a:blip>
          <a:srcRect l="11611" r="11611"/>
          <a:stretch>
            <a:fillRect/>
          </a:stretch>
        </p:blipFill>
        <p:spPr>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Content Placeholder 7"/>
          <p:cNvSpPr>
            <a:spLocks noGrp="1"/>
          </p:cNvSpPr>
          <p:nvPr>
            <p:ph sz="half" idx="2"/>
          </p:nvPr>
        </p:nvSpPr>
        <p:spPr/>
        <p:txBody>
          <a:bodyPr>
            <a:normAutofit/>
          </a:bodyPr>
          <a:lstStyle/>
          <a:p>
            <a:r>
              <a:rPr lang="en-US" dirty="0" smtClean="0"/>
              <a:t>Community donated broken and used technology</a:t>
            </a:r>
          </a:p>
          <a:p>
            <a:r>
              <a:rPr lang="en-US" dirty="0" smtClean="0"/>
              <a:t>Bring Your Own Tool event</a:t>
            </a:r>
          </a:p>
          <a:p>
            <a:r>
              <a:rPr lang="en-US" dirty="0" smtClean="0"/>
              <a:t>Patrons work together to take apart the machines and figure out how they worked</a:t>
            </a:r>
            <a:endParaRPr lang="en-US" dirty="0"/>
          </a:p>
        </p:txBody>
      </p:sp>
      <p:pic>
        <p:nvPicPr>
          <p:cNvPr id="9" name="Picture 4" descr="ffl no bck.gif"/>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957867" y="6140563"/>
            <a:ext cx="1118758" cy="5914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More Programs</a:t>
            </a:r>
            <a:endParaRPr lang="en-US" dirty="0"/>
          </a:p>
        </p:txBody>
      </p:sp>
      <p:sp>
        <p:nvSpPr>
          <p:cNvPr id="5" name="Content Placeholder 4"/>
          <p:cNvSpPr>
            <a:spLocks noGrp="1"/>
          </p:cNvSpPr>
          <p:nvPr>
            <p:ph sz="half" idx="2"/>
          </p:nvPr>
        </p:nvSpPr>
        <p:spPr/>
        <p:txBody>
          <a:bodyPr>
            <a:noAutofit/>
          </a:bodyPr>
          <a:lstStyle/>
          <a:p>
            <a:pPr>
              <a:lnSpc>
                <a:spcPct val="70000"/>
              </a:lnSpc>
            </a:pPr>
            <a:r>
              <a:rPr lang="en-US" dirty="0" smtClean="0"/>
              <a:t>Make Your Own Book</a:t>
            </a:r>
          </a:p>
          <a:p>
            <a:pPr>
              <a:lnSpc>
                <a:spcPct val="70000"/>
              </a:lnSpc>
            </a:pPr>
            <a:r>
              <a:rPr lang="en-US" dirty="0" err="1" smtClean="0"/>
              <a:t>MinecraftEdu</a:t>
            </a:r>
            <a:endParaRPr lang="en-US" dirty="0" smtClean="0"/>
          </a:p>
          <a:p>
            <a:pPr>
              <a:lnSpc>
                <a:spcPct val="70000"/>
              </a:lnSpc>
            </a:pPr>
            <a:r>
              <a:rPr lang="en-US" dirty="0" smtClean="0"/>
              <a:t>NOVA Making Stuff</a:t>
            </a:r>
          </a:p>
          <a:p>
            <a:pPr>
              <a:lnSpc>
                <a:spcPct val="70000"/>
              </a:lnSpc>
            </a:pPr>
            <a:r>
              <a:rPr lang="en-US" dirty="0" smtClean="0"/>
              <a:t>3D Printer and Laser Cutter Certification</a:t>
            </a:r>
          </a:p>
          <a:p>
            <a:pPr>
              <a:lnSpc>
                <a:spcPct val="70000"/>
              </a:lnSpc>
            </a:pPr>
            <a:endParaRPr lang="en-US" dirty="0" smtClean="0"/>
          </a:p>
        </p:txBody>
      </p:sp>
      <p:sp>
        <p:nvSpPr>
          <p:cNvPr id="6" name="Content Placeholder 5"/>
          <p:cNvSpPr>
            <a:spLocks noGrp="1"/>
          </p:cNvSpPr>
          <p:nvPr>
            <p:ph sz="quarter" idx="4"/>
          </p:nvPr>
        </p:nvSpPr>
        <p:spPr/>
        <p:txBody>
          <a:bodyPr>
            <a:normAutofit/>
          </a:bodyPr>
          <a:lstStyle/>
          <a:p>
            <a:r>
              <a:rPr lang="en-US" dirty="0"/>
              <a:t>Young Scientists</a:t>
            </a:r>
          </a:p>
          <a:p>
            <a:r>
              <a:rPr lang="en-US" dirty="0"/>
              <a:t>MOST </a:t>
            </a:r>
            <a:r>
              <a:rPr lang="en-US" dirty="0" smtClean="0"/>
              <a:t>Museum (OCPL)</a:t>
            </a:r>
            <a:endParaRPr lang="en-US" dirty="0"/>
          </a:p>
          <a:p>
            <a:r>
              <a:rPr lang="en-US" dirty="0"/>
              <a:t>Zoo to </a:t>
            </a:r>
            <a:r>
              <a:rPr lang="en-US" dirty="0" smtClean="0"/>
              <a:t>You (OCPL)</a:t>
            </a:r>
            <a:endParaRPr lang="en-US" dirty="0"/>
          </a:p>
          <a:p>
            <a:r>
              <a:rPr lang="en-US" dirty="0" smtClean="0"/>
              <a:t>Summer Reading Program</a:t>
            </a:r>
          </a:p>
          <a:p>
            <a:r>
              <a:rPr lang="en-US" dirty="0" smtClean="0"/>
              <a:t>Geek Girl </a:t>
            </a:r>
          </a:p>
          <a:p>
            <a:endParaRPr lang="en-US" dirty="0"/>
          </a:p>
          <a:p>
            <a:endParaRPr lang="en-US" dirty="0" smtClean="0"/>
          </a:p>
        </p:txBody>
      </p:sp>
      <p:sp>
        <p:nvSpPr>
          <p:cNvPr id="7" name="Text Placeholder 6"/>
          <p:cNvSpPr>
            <a:spLocks noGrp="1"/>
          </p:cNvSpPr>
          <p:nvPr>
            <p:ph type="body" idx="1"/>
          </p:nvPr>
        </p:nvSpPr>
        <p:spPr/>
        <p:txBody>
          <a:bodyPr/>
          <a:lstStyle/>
          <a:p>
            <a:r>
              <a:rPr lang="en-US" dirty="0" smtClean="0"/>
              <a:t>Now</a:t>
            </a:r>
            <a:endParaRPr lang="en-US" dirty="0"/>
          </a:p>
        </p:txBody>
      </p:sp>
      <p:sp>
        <p:nvSpPr>
          <p:cNvPr id="8" name="Text Placeholder 7"/>
          <p:cNvSpPr>
            <a:spLocks noGrp="1"/>
          </p:cNvSpPr>
          <p:nvPr>
            <p:ph type="body" sz="quarter" idx="3"/>
          </p:nvPr>
        </p:nvSpPr>
        <p:spPr/>
        <p:txBody>
          <a:bodyPr/>
          <a:lstStyle/>
          <a:p>
            <a:r>
              <a:rPr lang="en-US" dirty="0" smtClean="0"/>
              <a:t>Summer</a:t>
            </a:r>
            <a:endParaRPr lang="en-US" dirty="0"/>
          </a:p>
        </p:txBody>
      </p:sp>
      <p:pic>
        <p:nvPicPr>
          <p:cNvPr id="10" name="Picture 4" descr="ffl no bck.gif"/>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957867" y="6140563"/>
            <a:ext cx="1118758" cy="5914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66718529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 ask of you….</a:t>
            </a:r>
            <a:endParaRPr lang="en-US" dirty="0"/>
          </a:p>
        </p:txBody>
      </p:sp>
      <p:sp>
        <p:nvSpPr>
          <p:cNvPr id="6" name="Text Placeholder 5"/>
          <p:cNvSpPr>
            <a:spLocks noGrp="1"/>
          </p:cNvSpPr>
          <p:nvPr>
            <p:ph type="body" idx="1"/>
          </p:nvPr>
        </p:nvSpPr>
        <p:spPr/>
        <p:txBody>
          <a:bodyPr/>
          <a:lstStyle/>
          <a:p>
            <a:r>
              <a:rPr lang="en-US" dirty="0" smtClean="0"/>
              <a:t>Recognize your students for their extracurricular activities, for attending public library programs and clubs, consider the public library your partner and not your competitor, cross-promote programs and education initiatives, and the list goes on….</a:t>
            </a:r>
          </a:p>
          <a:p>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6" name="Content Placeholder 5"/>
          <p:cNvSpPr>
            <a:spLocks noGrp="1"/>
          </p:cNvSpPr>
          <p:nvPr>
            <p:ph idx="1"/>
          </p:nvPr>
        </p:nvSpPr>
        <p:spPr/>
        <p:txBody>
          <a:bodyPr/>
          <a:lstStyle/>
          <a:p>
            <a:pPr>
              <a:buNone/>
            </a:pPr>
            <a:r>
              <a:rPr lang="en-US" dirty="0" smtClean="0"/>
              <a:t>Sue Considine</a:t>
            </a:r>
            <a:br>
              <a:rPr lang="en-US" dirty="0" smtClean="0"/>
            </a:br>
            <a:r>
              <a:rPr lang="en-US" dirty="0" smtClean="0"/>
              <a:t>FFL Executive Director</a:t>
            </a:r>
            <a:br>
              <a:rPr lang="en-US" dirty="0" smtClean="0"/>
            </a:br>
            <a:r>
              <a:rPr lang="en-US" dirty="0" smtClean="0"/>
              <a:t>sconsidine@fflib.org</a:t>
            </a:r>
          </a:p>
          <a:p>
            <a:pPr>
              <a:buNone/>
            </a:pPr>
            <a:r>
              <a:rPr lang="en-US" dirty="0" smtClean="0"/>
              <a:t>Fayetteville Free Library</a:t>
            </a:r>
            <a:br>
              <a:rPr lang="en-US" dirty="0" smtClean="0"/>
            </a:br>
            <a:r>
              <a:rPr lang="en-US" dirty="0" smtClean="0"/>
              <a:t>Website: www.fflib.org</a:t>
            </a:r>
            <a:br>
              <a:rPr lang="en-US" dirty="0" smtClean="0"/>
            </a:br>
            <a:r>
              <a:rPr lang="en-US" dirty="0" smtClean="0"/>
              <a:t>Twitter: @</a:t>
            </a:r>
            <a:r>
              <a:rPr lang="en-US" dirty="0" err="1" smtClean="0"/>
              <a:t>fayettevillelib</a:t>
            </a:r>
            <a:r>
              <a:rPr lang="en-US" dirty="0" smtClean="0"/>
              <a:t/>
            </a:r>
            <a:br>
              <a:rPr lang="en-US" dirty="0" smtClean="0"/>
            </a:br>
            <a:r>
              <a:rPr lang="en-US" dirty="0" smtClean="0"/>
              <a:t/>
            </a:r>
            <a:br>
              <a:rPr lang="en-US" dirty="0" smtClean="0"/>
            </a:br>
            <a:endParaRPr lang="en-US" dirty="0" smtClean="0"/>
          </a:p>
        </p:txBody>
      </p:sp>
      <p:pic>
        <p:nvPicPr>
          <p:cNvPr id="10" name="Picture 4" descr="ffl no bck.gif"/>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086600" y="5664994"/>
            <a:ext cx="1828800" cy="966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Picture 10" descr="FFL Social Media Buttons no bck.gif"/>
          <p:cNvPicPr>
            <a:picLocks noChangeAspect="1"/>
          </p:cNvPicPr>
          <p:nvPr/>
        </p:nvPicPr>
        <p:blipFill>
          <a:blip r:embed="rId4" cstate="print"/>
          <a:srcRect/>
          <a:stretch>
            <a:fillRect/>
          </a:stretch>
        </p:blipFill>
        <p:spPr bwMode="auto">
          <a:xfrm>
            <a:off x="274319" y="6228557"/>
            <a:ext cx="2476500" cy="403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heme1">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Advantage">
      <a:majorFont>
        <a:latin typeface="Rockwell"/>
        <a:ea typeface=""/>
        <a:cs typeface=""/>
        <a:font script="Jpan" typeface="ＭＳ ゴシック"/>
        <a:font script="Hans" typeface="宋体"/>
        <a:font script="Hant" typeface="新細明體"/>
      </a:majorFont>
      <a:minorFont>
        <a:latin typeface="Rockwell"/>
        <a:ea typeface=""/>
        <a:cs typeface=""/>
        <a:font script="Jpan" typeface="ＭＳ ゴシック"/>
        <a:font script="Hans" typeface="宋体"/>
        <a:font script="Hant" typeface="新細明體"/>
      </a:minorFont>
    </a:fontScheme>
    <a:fmtScheme name="Advantage">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3450</TotalTime>
  <Words>3559</Words>
  <Application>Microsoft Office PowerPoint</Application>
  <PresentationFormat>On-screen Show (4:3)</PresentationFormat>
  <Paragraphs>279</Paragraphs>
  <Slides>28</Slides>
  <Notes>28</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Theme1</vt:lpstr>
      <vt:lpstr>Common Core &amp; Your Best Resource </vt:lpstr>
      <vt:lpstr>You are not alone.</vt:lpstr>
      <vt:lpstr>Public Library Services</vt:lpstr>
      <vt:lpstr>Collections</vt:lpstr>
      <vt:lpstr>FFL Public Library Services to Patrons</vt:lpstr>
      <vt:lpstr>Databases</vt:lpstr>
      <vt:lpstr>Kits</vt:lpstr>
      <vt:lpstr>Early Literacy</vt:lpstr>
      <vt:lpstr>Outreach</vt:lpstr>
      <vt:lpstr>Professional Development</vt:lpstr>
      <vt:lpstr>Professional Development</vt:lpstr>
      <vt:lpstr>Professional Development</vt:lpstr>
      <vt:lpstr>Programs</vt:lpstr>
      <vt:lpstr>Teacher Happy Hour</vt:lpstr>
      <vt:lpstr>Storytime</vt:lpstr>
      <vt:lpstr>Little Makers</vt:lpstr>
      <vt:lpstr>Murder Mystery in the Library </vt:lpstr>
      <vt:lpstr>Story Wall</vt:lpstr>
      <vt:lpstr>Fayetteville Fantastics</vt:lpstr>
      <vt:lpstr>FFL Teen Corps of Volunteers</vt:lpstr>
      <vt:lpstr>Secret Science Club</vt:lpstr>
      <vt:lpstr>Creation Club and Creation Club Jr</vt:lpstr>
      <vt:lpstr>LEGO Robotics</vt:lpstr>
      <vt:lpstr>Extreme Weather</vt:lpstr>
      <vt:lpstr>Takeapart Tuesday</vt:lpstr>
      <vt:lpstr>More Programs</vt:lpstr>
      <vt:lpstr>We ask of you….</vt:lpstr>
      <vt:lpstr>Questions?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FFL and the Common Core</dc:title>
  <dc:creator>Margaret Portier</dc:creator>
  <cp:lastModifiedBy>Margaret Portier</cp:lastModifiedBy>
  <cp:revision>257</cp:revision>
  <dcterms:created xsi:type="dcterms:W3CDTF">2013-05-14T17:19:21Z</dcterms:created>
  <dcterms:modified xsi:type="dcterms:W3CDTF">2014-04-25T16:41:26Z</dcterms:modified>
</cp:coreProperties>
</file>